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9"/>
  </p:notesMasterIdLst>
  <p:handoutMasterIdLst>
    <p:handoutMasterId r:id="rId20"/>
  </p:handoutMasterIdLst>
  <p:sldIdLst>
    <p:sldId id="256" r:id="rId5"/>
    <p:sldId id="261" r:id="rId6"/>
    <p:sldId id="2147470185" r:id="rId7"/>
    <p:sldId id="2147470186" r:id="rId8"/>
    <p:sldId id="259" r:id="rId9"/>
    <p:sldId id="1448942778" r:id="rId10"/>
    <p:sldId id="1448942779" r:id="rId11"/>
    <p:sldId id="473" r:id="rId12"/>
    <p:sldId id="2147470175" r:id="rId13"/>
    <p:sldId id="2147470184" r:id="rId14"/>
    <p:sldId id="263" r:id="rId15"/>
    <p:sldId id="264" r:id="rId16"/>
    <p:sldId id="1448942777" r:id="rId17"/>
    <p:sldId id="1448942775"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F61"/>
    <a:srgbClr val="39A6AD"/>
    <a:srgbClr val="FF4337"/>
    <a:srgbClr val="D939B2"/>
    <a:srgbClr val="F8E946"/>
    <a:srgbClr val="FF7F3F"/>
    <a:srgbClr val="FFB546"/>
    <a:srgbClr val="00C3B2"/>
    <a:srgbClr val="00B3E3"/>
    <a:srgbClr val="CEDE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04"/>
    <p:restoredTop sz="76667"/>
  </p:normalViewPr>
  <p:slideViewPr>
    <p:cSldViewPr snapToGrid="0" snapToObjects="1">
      <p:cViewPr varScale="1">
        <p:scale>
          <a:sx n="51" d="100"/>
          <a:sy n="51" d="100"/>
        </p:scale>
        <p:origin x="1516" y="40"/>
      </p:cViewPr>
      <p:guideLst/>
    </p:cSldViewPr>
  </p:slideViewPr>
  <p:notesTextViewPr>
    <p:cViewPr>
      <p:scale>
        <a:sx n="1" d="1"/>
        <a:sy n="1" d="1"/>
      </p:scale>
      <p:origin x="0" y="0"/>
    </p:cViewPr>
  </p:notesTextViewPr>
  <p:notesViewPr>
    <p:cSldViewPr snapToGrid="0" snapToObjects="1">
      <p:cViewPr varScale="1">
        <p:scale>
          <a:sx n="92" d="100"/>
          <a:sy n="92" d="100"/>
        </p:scale>
        <p:origin x="4042"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55B54D6-6801-4C94-ACA8-8437AD2DA05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e Placeholder 2">
            <a:extLst>
              <a:ext uri="{FF2B5EF4-FFF2-40B4-BE49-F238E27FC236}">
                <a16:creationId xmlns:a16="http://schemas.microsoft.com/office/drawing/2014/main" id="{6CC7B942-A273-48E1-BE51-F6DAC0387D1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042DD2B-ADAA-4F00-A794-88D2E5273EF1}" type="datetimeFigureOut">
              <a:rPr lang="de-CH" smtClean="0"/>
              <a:t>17.05.2022</a:t>
            </a:fld>
            <a:endParaRPr lang="de-CH"/>
          </a:p>
        </p:txBody>
      </p:sp>
      <p:sp>
        <p:nvSpPr>
          <p:cNvPr id="4" name="Footer Placeholder 3">
            <a:extLst>
              <a:ext uri="{FF2B5EF4-FFF2-40B4-BE49-F238E27FC236}">
                <a16:creationId xmlns:a16="http://schemas.microsoft.com/office/drawing/2014/main" id="{54F8B9A3-354A-49E4-AA61-23774EE69A9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Slide Number Placeholder 4">
            <a:extLst>
              <a:ext uri="{FF2B5EF4-FFF2-40B4-BE49-F238E27FC236}">
                <a16:creationId xmlns:a16="http://schemas.microsoft.com/office/drawing/2014/main" id="{87035508-0FD6-48A2-8B64-89BB110CBE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CC5B3A8-2BC9-4D5C-8F5F-90FF647A5483}" type="slidenum">
              <a:rPr lang="de-CH" smtClean="0"/>
              <a:t>‹Nr.›</a:t>
            </a:fld>
            <a:endParaRPr lang="de-CH"/>
          </a:p>
        </p:txBody>
      </p:sp>
    </p:spTree>
    <p:extLst>
      <p:ext uri="{BB962C8B-B14F-4D97-AF65-F5344CB8AC3E}">
        <p14:creationId xmlns:p14="http://schemas.microsoft.com/office/powerpoint/2010/main" val="497492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89752-EB4B-4D4C-B64D-8D6758D3C2B3}" type="datetimeFigureOut">
              <a:rPr lang="de-DE" smtClean="0"/>
              <a:t>17.05.2022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C5CEF-858F-1540-9DAD-ED6F321607FA}" type="slidenum">
              <a:rPr lang="de-DE" smtClean="0"/>
              <a:t>‹Nr.›</a:t>
            </a:fld>
            <a:endParaRPr lang="de-DE"/>
          </a:p>
        </p:txBody>
      </p:sp>
    </p:spTree>
    <p:extLst>
      <p:ext uri="{BB962C8B-B14F-4D97-AF65-F5344CB8AC3E}">
        <p14:creationId xmlns:p14="http://schemas.microsoft.com/office/powerpoint/2010/main" val="56958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drawdown.org/publications/climate-solutions-at-work"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bloomberg.com/news/articles/2021-11-09/cost-of-capital-widens-for-fossil-fuel-producers-green-insight" TargetMode="External"/><Relationship Id="rId4" Type="http://schemas.openxmlformats.org/officeDocument/2006/relationships/hyperlink" Target="https://www.reuters.com/business/sustainable-business/shareholder-activism-reaches-milestone-exxon-board-vote-nears-end-2021-05-26/"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b="0" i="0" kern="1200" dirty="0">
                <a:solidFill>
                  <a:schemeClr val="tx1"/>
                </a:solidFill>
                <a:effectLst/>
                <a:latin typeface="+mn-lt"/>
                <a:ea typeface="+mn-ea"/>
                <a:cs typeface="+mn-cs"/>
              </a:rPr>
              <a:t>Die Gründungsmitglieder von </a:t>
            </a:r>
            <a:r>
              <a:rPr lang="de-CH" sz="1200" b="0" i="0" kern="1200" dirty="0" err="1">
                <a:solidFill>
                  <a:schemeClr val="tx1"/>
                </a:solidFill>
                <a:effectLst/>
                <a:latin typeface="+mn-lt"/>
                <a:ea typeface="+mn-ea"/>
                <a:cs typeface="+mn-cs"/>
              </a:rPr>
              <a:t>SBTi</a:t>
            </a:r>
            <a:r>
              <a:rPr lang="de-CH" sz="1200" b="0" i="0" kern="1200" dirty="0">
                <a:solidFill>
                  <a:schemeClr val="tx1"/>
                </a:solidFill>
                <a:effectLst/>
                <a:latin typeface="+mn-lt"/>
                <a:ea typeface="+mn-ea"/>
                <a:cs typeface="+mn-cs"/>
              </a:rPr>
              <a:t> sind:</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CDP (ehemals «</a:t>
            </a:r>
            <a:r>
              <a:rPr lang="de-CH" sz="1200" b="0" i="0" kern="1200" dirty="0" err="1">
                <a:solidFill>
                  <a:schemeClr val="tx1"/>
                </a:solidFill>
                <a:effectLst/>
                <a:latin typeface="+mn-lt"/>
                <a:ea typeface="+mn-ea"/>
                <a:cs typeface="+mn-cs"/>
              </a:rPr>
              <a:t>Climate</a:t>
            </a:r>
            <a:r>
              <a:rPr lang="de-CH" sz="1200" b="0" i="0" kern="1200" dirty="0">
                <a:solidFill>
                  <a:schemeClr val="tx1"/>
                </a:solidFill>
                <a:effectLst/>
                <a:latin typeface="+mn-lt"/>
                <a:ea typeface="+mn-ea"/>
                <a:cs typeface="+mn-cs"/>
              </a:rPr>
              <a:t> </a:t>
            </a:r>
            <a:r>
              <a:rPr lang="de-CH" sz="1200" b="0" i="0" kern="1200" dirty="0" err="1">
                <a:solidFill>
                  <a:schemeClr val="tx1"/>
                </a:solidFill>
                <a:effectLst/>
                <a:latin typeface="+mn-lt"/>
                <a:ea typeface="+mn-ea"/>
                <a:cs typeface="+mn-cs"/>
              </a:rPr>
              <a:t>Disclosure</a:t>
            </a:r>
            <a:r>
              <a:rPr lang="de-CH" sz="1200" b="0" i="0" kern="1200" dirty="0">
                <a:solidFill>
                  <a:schemeClr val="tx1"/>
                </a:solidFill>
                <a:effectLst/>
                <a:latin typeface="+mn-lt"/>
                <a:ea typeface="+mn-ea"/>
                <a:cs typeface="+mn-cs"/>
              </a:rPr>
              <a:t> Project»)  ist eine globale gemeinnützige Organisation, die Unternehmen und Regierungen dazu antreibt, ihre Treibhausgasemissionen zu reduzieren, Wasserressourcen zu schützen und Wälder zu erhalten. Das CDP wurde von den Anlegern zur Nummer eins in der Klimaforschung gewählt und arbeitet mit institutionellen Anlegern mit einem Vermögen von über 106 Billionen US-Dollar zusammen. Wir nutzen die Macht von Anlegern und Käufern, um Unternehmen zur Offenlegung und zum Management ihrer Umweltauswirkungen zu motivieren. (</a:t>
            </a:r>
            <a:r>
              <a:rPr lang="de-CH" sz="1200" b="0" i="0" kern="1200" dirty="0" err="1">
                <a:solidFill>
                  <a:schemeClr val="tx1"/>
                </a:solidFill>
                <a:effectLst/>
                <a:latin typeface="+mn-lt"/>
                <a:ea typeface="+mn-ea"/>
                <a:cs typeface="+mn-cs"/>
              </a:rPr>
              <a:t>www.cdp.net</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Als besondere Initiative des UN-Generalsekretärs ist der Global Compact der Vereinten Nationen ein Aufruf an Unternehmen in aller Welt, ihre Tätigkeiten und Strategien an zehn universellen Prinzipien in den Bereichen Menschenrechte, Arbeit, Umwelt und Korruptionsbekämpfung auszurichten und Massnahmen zur Unterstützung der UN-Ziele zu ergreifen. Mit mehr als 12’000 Unternehmen und 3000 Unterzeichnern aus über 160 Ländern und 69 lokalen Netzwerken ist er die größte Nachhaltigkeitsinitiative der Welt. (</a:t>
            </a:r>
            <a:r>
              <a:rPr lang="de-CH" sz="1200" b="0" i="0" kern="1200" dirty="0" err="1">
                <a:solidFill>
                  <a:schemeClr val="tx1"/>
                </a:solidFill>
                <a:effectLst/>
                <a:latin typeface="+mn-lt"/>
                <a:ea typeface="+mn-ea"/>
                <a:cs typeface="+mn-cs"/>
              </a:rPr>
              <a:t>www.unglobalcompact.org</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Das WRI konzentriert sich auf die Schnittstelle zwischen Umwelt und sozioökonomischer Entwicklung. Wir gehen über die Forschung hinaus und setzen Ideen in die Tat um, indem wir weltweit mit Regierungen, Unternehmen und der Zivilgesellschaft zusammenarbeiten, um transformative Lösungen zu entwickeln, die die Erde schützen und das Leben der Menschen verbessern.(</a:t>
            </a:r>
            <a:r>
              <a:rPr lang="de-CH" sz="1200" b="0" i="0" kern="1200" dirty="0" err="1">
                <a:solidFill>
                  <a:schemeClr val="tx1"/>
                </a:solidFill>
                <a:effectLst/>
                <a:latin typeface="+mn-lt"/>
                <a:ea typeface="+mn-ea"/>
                <a:cs typeface="+mn-cs"/>
              </a:rPr>
              <a:t>www.wri.org</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Der WWF ist eine der weltweit grössten und erfahrensten unabhängigen Naturschutzorganisationen mit über 5 Millionen Unterstützern und einem globalen Netzwerk, das in mehr als 100 Ländern aktiv ist.</a:t>
            </a:r>
          </a:p>
          <a:p>
            <a:r>
              <a:rPr lang="de-CH" sz="1200" b="0" i="0" kern="1200" dirty="0">
                <a:solidFill>
                  <a:schemeClr val="tx1"/>
                </a:solidFill>
                <a:effectLst/>
                <a:latin typeface="+mn-lt"/>
                <a:ea typeface="+mn-ea"/>
                <a:cs typeface="+mn-cs"/>
              </a:rPr>
              <a:t>Der WWF hat es sich zur Aufgabe gemacht, die Zerstörung der natürlichen Umwelt unseres Planeten zu stoppen und eine Zukunft aufzubauen, in der die Menschen in Harmonie mit der Natur leben, indem er die biologische Vielfalt der Welt bewahrt, die nachhaltige Nutzung erneuerbarer natürlicher Ressourcen sicherstellt und die Verringerung von Umweltverschmutzung und verschwenderischem Konsum fördert. (</a:t>
            </a:r>
            <a:r>
              <a:rPr lang="de-CH" sz="1200" b="0" i="0" kern="1200" dirty="0" err="1">
                <a:solidFill>
                  <a:schemeClr val="tx1"/>
                </a:solidFill>
                <a:effectLst/>
                <a:latin typeface="+mn-lt"/>
                <a:ea typeface="+mn-ea"/>
                <a:cs typeface="+mn-cs"/>
              </a:rPr>
              <a:t>panda.org</a:t>
            </a:r>
            <a:r>
              <a:rPr lang="de-CH" sz="1200" b="0" i="0" kern="1200" dirty="0">
                <a:solidFill>
                  <a:schemeClr val="tx1"/>
                </a:solidFill>
                <a:effectLst/>
                <a:latin typeface="+mn-lt"/>
                <a:ea typeface="+mn-ea"/>
                <a:cs typeface="+mn-cs"/>
              </a:rPr>
              <a:t>/</a:t>
            </a:r>
            <a:r>
              <a:rPr lang="de-CH" sz="1200" b="0" i="0" kern="1200" dirty="0" err="1">
                <a:solidFill>
                  <a:schemeClr val="tx1"/>
                </a:solidFill>
                <a:effectLst/>
                <a:latin typeface="+mn-lt"/>
                <a:ea typeface="+mn-ea"/>
                <a:cs typeface="+mn-cs"/>
              </a:rPr>
              <a:t>climatebusiness</a:t>
            </a:r>
            <a:r>
              <a:rPr lang="de-CH" sz="1200" b="0" i="0" kern="1200" dirty="0">
                <a:solidFill>
                  <a:schemeClr val="tx1"/>
                </a:solidFill>
                <a:effectLst/>
                <a:latin typeface="+mn-lt"/>
                <a:ea typeface="+mn-ea"/>
                <a:cs typeface="+mn-cs"/>
              </a:rPr>
              <a:t>)</a:t>
            </a:r>
          </a:p>
          <a:p>
            <a:br>
              <a:rPr lang="de-CH" sz="1200" b="1" i="0" kern="1200" dirty="0">
                <a:solidFill>
                  <a:schemeClr val="tx1"/>
                </a:solidFill>
                <a:effectLst/>
                <a:latin typeface="+mn-lt"/>
                <a:ea typeface="+mn-ea"/>
                <a:cs typeface="+mn-cs"/>
              </a:rPr>
            </a:br>
            <a:endParaRPr lang="de-CH" sz="1200" b="0" i="0" kern="1200" dirty="0">
              <a:solidFill>
                <a:schemeClr val="tx1"/>
              </a:solidFill>
              <a:effectLst/>
              <a:latin typeface="+mn-lt"/>
              <a:ea typeface="+mn-ea"/>
              <a:cs typeface="+mn-cs"/>
            </a:endParaRPr>
          </a:p>
          <a:p>
            <a:br>
              <a:rPr lang="de-CH" dirty="0"/>
            </a:br>
            <a:br>
              <a:rPr lang="de-CH" sz="1200" b="1" i="0" kern="1200" dirty="0">
                <a:solidFill>
                  <a:schemeClr val="tx1"/>
                </a:solidFill>
                <a:effectLst/>
                <a:latin typeface="+mn-lt"/>
                <a:ea typeface="+mn-ea"/>
                <a:cs typeface="+mn-cs"/>
              </a:rPr>
            </a:br>
            <a:endParaRPr lang="de-CH" sz="1200" b="0" i="0" kern="1200" dirty="0">
              <a:solidFill>
                <a:schemeClr val="tx1"/>
              </a:solidFill>
              <a:effectLst/>
              <a:latin typeface="+mn-lt"/>
              <a:ea typeface="+mn-ea"/>
              <a:cs typeface="+mn-cs"/>
            </a:endParaRPr>
          </a:p>
          <a:p>
            <a:br>
              <a:rPr lang="de-CH" dirty="0"/>
            </a:br>
            <a:br>
              <a:rPr lang="de-CH" dirty="0"/>
            </a:br>
            <a:endParaRPr lang="de-DE" dirty="0"/>
          </a:p>
        </p:txBody>
      </p:sp>
      <p:sp>
        <p:nvSpPr>
          <p:cNvPr id="4" name="Foliennummernplatzhalter 3"/>
          <p:cNvSpPr>
            <a:spLocks noGrp="1"/>
          </p:cNvSpPr>
          <p:nvPr>
            <p:ph type="sldNum" sz="quarter" idx="5"/>
          </p:nvPr>
        </p:nvSpPr>
        <p:spPr/>
        <p:txBody>
          <a:bodyPr/>
          <a:lstStyle/>
          <a:p>
            <a:fld id="{2B0C5CEF-858F-1540-9DAD-ED6F321607FA}" type="slidenum">
              <a:rPr lang="de-DE" smtClean="0"/>
              <a:t>2</a:t>
            </a:fld>
            <a:endParaRPr lang="de-DE"/>
          </a:p>
        </p:txBody>
      </p:sp>
    </p:spTree>
    <p:extLst>
      <p:ext uri="{BB962C8B-B14F-4D97-AF65-F5344CB8AC3E}">
        <p14:creationId xmlns:p14="http://schemas.microsoft.com/office/powerpoint/2010/main" val="473441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b="0" i="0" kern="1200" dirty="0">
                <a:solidFill>
                  <a:schemeClr val="tx1"/>
                </a:solidFill>
                <a:effectLst/>
                <a:latin typeface="+mn-lt"/>
                <a:ea typeface="+mn-ea"/>
                <a:cs typeface="+mn-cs"/>
              </a:rPr>
              <a:t>Die Gründungsmitglieder von </a:t>
            </a:r>
            <a:r>
              <a:rPr lang="de-CH" sz="1200" b="0" i="0" kern="1200" dirty="0" err="1">
                <a:solidFill>
                  <a:schemeClr val="tx1"/>
                </a:solidFill>
                <a:effectLst/>
                <a:latin typeface="+mn-lt"/>
                <a:ea typeface="+mn-ea"/>
                <a:cs typeface="+mn-cs"/>
              </a:rPr>
              <a:t>SBTi</a:t>
            </a:r>
            <a:r>
              <a:rPr lang="de-CH" sz="1200" b="0" i="0" kern="1200" dirty="0">
                <a:solidFill>
                  <a:schemeClr val="tx1"/>
                </a:solidFill>
                <a:effectLst/>
                <a:latin typeface="+mn-lt"/>
                <a:ea typeface="+mn-ea"/>
                <a:cs typeface="+mn-cs"/>
              </a:rPr>
              <a:t> sind:</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CDP (ehemals «</a:t>
            </a:r>
            <a:r>
              <a:rPr lang="de-CH" sz="1200" b="0" i="0" kern="1200" dirty="0" err="1">
                <a:solidFill>
                  <a:schemeClr val="tx1"/>
                </a:solidFill>
                <a:effectLst/>
                <a:latin typeface="+mn-lt"/>
                <a:ea typeface="+mn-ea"/>
                <a:cs typeface="+mn-cs"/>
              </a:rPr>
              <a:t>Climate</a:t>
            </a:r>
            <a:r>
              <a:rPr lang="de-CH" sz="1200" b="0" i="0" kern="1200" dirty="0">
                <a:solidFill>
                  <a:schemeClr val="tx1"/>
                </a:solidFill>
                <a:effectLst/>
                <a:latin typeface="+mn-lt"/>
                <a:ea typeface="+mn-ea"/>
                <a:cs typeface="+mn-cs"/>
              </a:rPr>
              <a:t> </a:t>
            </a:r>
            <a:r>
              <a:rPr lang="de-CH" sz="1200" b="0" i="0" kern="1200" dirty="0" err="1">
                <a:solidFill>
                  <a:schemeClr val="tx1"/>
                </a:solidFill>
                <a:effectLst/>
                <a:latin typeface="+mn-lt"/>
                <a:ea typeface="+mn-ea"/>
                <a:cs typeface="+mn-cs"/>
              </a:rPr>
              <a:t>Disclosure</a:t>
            </a:r>
            <a:r>
              <a:rPr lang="de-CH" sz="1200" b="0" i="0" kern="1200" dirty="0">
                <a:solidFill>
                  <a:schemeClr val="tx1"/>
                </a:solidFill>
                <a:effectLst/>
                <a:latin typeface="+mn-lt"/>
                <a:ea typeface="+mn-ea"/>
                <a:cs typeface="+mn-cs"/>
              </a:rPr>
              <a:t> Project»)  ist eine globale gemeinnützige Organisation, die Unternehmen und Regierungen dazu antreibt, ihre Treibhausgasemissionen zu reduzieren, Wasserressourcen zu schützen und Wälder zu erhalten. Das CDP wurde von den Anlegern zur Nummer eins in der Klimaforschung gewählt und arbeitet mit institutionellen Anlegern mit einem Vermögen von über 106 Billionen US-Dollar zusammen. Wir nutzen die Macht von Anlegern und Käufern, um Unternehmen zur Offenlegung und zum Management ihrer Umweltauswirkungen zu motivieren. (</a:t>
            </a:r>
            <a:r>
              <a:rPr lang="de-CH" sz="1200" b="0" i="0" kern="1200" dirty="0" err="1">
                <a:solidFill>
                  <a:schemeClr val="tx1"/>
                </a:solidFill>
                <a:effectLst/>
                <a:latin typeface="+mn-lt"/>
                <a:ea typeface="+mn-ea"/>
                <a:cs typeface="+mn-cs"/>
              </a:rPr>
              <a:t>www.cdp.net</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Als besondere Initiative des UN-Generalsekretärs ist der Global Compact der Vereinten Nationen ein Aufruf an Unternehmen in aller Welt, ihre Tätigkeiten und Strategien an zehn universellen Prinzipien in den Bereichen Menschenrechte, Arbeit, Umwelt und Korruptionsbekämpfung auszurichten und Massnahmen zur Unterstützung der UN-Ziele zu ergreifen. Mit mehr als 12’000 Unternehmen und 3000 Unterzeichnern aus über 160 Ländern und 69 lokalen Netzwerken ist er die größte Nachhaltigkeitsinitiative der Welt. (</a:t>
            </a:r>
            <a:r>
              <a:rPr lang="de-CH" sz="1200" b="0" i="0" kern="1200" dirty="0" err="1">
                <a:solidFill>
                  <a:schemeClr val="tx1"/>
                </a:solidFill>
                <a:effectLst/>
                <a:latin typeface="+mn-lt"/>
                <a:ea typeface="+mn-ea"/>
                <a:cs typeface="+mn-cs"/>
              </a:rPr>
              <a:t>www.unglobalcompact.org</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Das WRI konzentriert sich auf die Schnittstelle zwischen Umwelt und sozioökonomischer Entwicklung. Wir gehen über die Forschung hinaus und setzen Ideen in die Tat um, indem wir weltweit mit Regierungen, Unternehmen und der Zivilgesellschaft zusammenarbeiten, um transformative Lösungen zu entwickeln, die die Erde schützen und das Leben der Menschen verbessern.(</a:t>
            </a:r>
            <a:r>
              <a:rPr lang="de-CH" sz="1200" b="0" i="0" kern="1200" dirty="0" err="1">
                <a:solidFill>
                  <a:schemeClr val="tx1"/>
                </a:solidFill>
                <a:effectLst/>
                <a:latin typeface="+mn-lt"/>
                <a:ea typeface="+mn-ea"/>
                <a:cs typeface="+mn-cs"/>
              </a:rPr>
              <a:t>www.wri.org</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Der WWF ist eine der weltweit grössten und erfahrensten unabhängigen Naturschutzorganisationen mit über 5 Millionen Unterstützern und einem globalen Netzwerk, das in mehr als 100 Ländern aktiv ist.</a:t>
            </a:r>
          </a:p>
          <a:p>
            <a:r>
              <a:rPr lang="de-CH" sz="1200" b="0" i="0" kern="1200" dirty="0">
                <a:solidFill>
                  <a:schemeClr val="tx1"/>
                </a:solidFill>
                <a:effectLst/>
                <a:latin typeface="+mn-lt"/>
                <a:ea typeface="+mn-ea"/>
                <a:cs typeface="+mn-cs"/>
              </a:rPr>
              <a:t>Der WWF hat es sich zur Aufgabe gemacht, die Zerstörung der natürlichen Umwelt unseres Planeten zu stoppen und eine Zukunft aufzubauen, in der die Menschen in Harmonie mit der Natur leben, indem er die biologische Vielfalt der Welt bewahrt, die nachhaltige Nutzung erneuerbarer natürlicher Ressourcen sicherstellt und die Verringerung von Umweltverschmutzung und verschwenderischem Konsum fördert. (</a:t>
            </a:r>
            <a:r>
              <a:rPr lang="de-CH" sz="1200" b="0" i="0" kern="1200" dirty="0" err="1">
                <a:solidFill>
                  <a:schemeClr val="tx1"/>
                </a:solidFill>
                <a:effectLst/>
                <a:latin typeface="+mn-lt"/>
                <a:ea typeface="+mn-ea"/>
                <a:cs typeface="+mn-cs"/>
              </a:rPr>
              <a:t>panda.org</a:t>
            </a:r>
            <a:r>
              <a:rPr lang="de-CH" sz="1200" b="0" i="0" kern="1200" dirty="0">
                <a:solidFill>
                  <a:schemeClr val="tx1"/>
                </a:solidFill>
                <a:effectLst/>
                <a:latin typeface="+mn-lt"/>
                <a:ea typeface="+mn-ea"/>
                <a:cs typeface="+mn-cs"/>
              </a:rPr>
              <a:t>/</a:t>
            </a:r>
            <a:r>
              <a:rPr lang="de-CH" sz="1200" b="0" i="0" kern="1200" dirty="0" err="1">
                <a:solidFill>
                  <a:schemeClr val="tx1"/>
                </a:solidFill>
                <a:effectLst/>
                <a:latin typeface="+mn-lt"/>
                <a:ea typeface="+mn-ea"/>
                <a:cs typeface="+mn-cs"/>
              </a:rPr>
              <a:t>climatebusiness</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br>
              <a:rPr lang="de-CH" sz="1200" b="1" i="0" kern="1200" dirty="0">
                <a:solidFill>
                  <a:schemeClr val="tx1"/>
                </a:solidFill>
                <a:effectLst/>
                <a:latin typeface="+mn-lt"/>
                <a:ea typeface="+mn-ea"/>
                <a:cs typeface="+mn-cs"/>
              </a:rPr>
            </a:br>
            <a:endParaRPr lang="de-CH" sz="1200" b="0" i="0" kern="1200" dirty="0">
              <a:solidFill>
                <a:schemeClr val="tx1"/>
              </a:solidFill>
              <a:effectLst/>
              <a:latin typeface="+mn-lt"/>
              <a:ea typeface="+mn-ea"/>
              <a:cs typeface="+mn-cs"/>
            </a:endParaRPr>
          </a:p>
          <a:p>
            <a:br>
              <a:rPr lang="de-CH" dirty="0"/>
            </a:br>
            <a:br>
              <a:rPr lang="de-CH" sz="1200" b="1" i="0" kern="1200" dirty="0">
                <a:solidFill>
                  <a:schemeClr val="tx1"/>
                </a:solidFill>
                <a:effectLst/>
                <a:latin typeface="+mn-lt"/>
                <a:ea typeface="+mn-ea"/>
                <a:cs typeface="+mn-cs"/>
              </a:rPr>
            </a:br>
            <a:endParaRPr lang="de-CH" sz="1200" b="0" i="0" kern="1200" dirty="0">
              <a:solidFill>
                <a:schemeClr val="tx1"/>
              </a:solidFill>
              <a:effectLst/>
              <a:latin typeface="+mn-lt"/>
              <a:ea typeface="+mn-ea"/>
              <a:cs typeface="+mn-cs"/>
            </a:endParaRPr>
          </a:p>
          <a:p>
            <a:br>
              <a:rPr lang="de-CH" dirty="0"/>
            </a:br>
            <a:br>
              <a:rPr lang="de-CH" dirty="0"/>
            </a:br>
            <a:endParaRPr lang="de-DE" dirty="0"/>
          </a:p>
        </p:txBody>
      </p:sp>
      <p:sp>
        <p:nvSpPr>
          <p:cNvPr id="4" name="Foliennummernplatzhalter 3"/>
          <p:cNvSpPr>
            <a:spLocks noGrp="1"/>
          </p:cNvSpPr>
          <p:nvPr>
            <p:ph type="sldNum" sz="quarter" idx="5"/>
          </p:nvPr>
        </p:nvSpPr>
        <p:spPr/>
        <p:txBody>
          <a:bodyPr/>
          <a:lstStyle/>
          <a:p>
            <a:fld id="{2B0C5CEF-858F-1540-9DAD-ED6F321607FA}" type="slidenum">
              <a:rPr lang="de-DE" smtClean="0"/>
              <a:t>3</a:t>
            </a:fld>
            <a:endParaRPr lang="de-DE"/>
          </a:p>
        </p:txBody>
      </p:sp>
    </p:spTree>
    <p:extLst>
      <p:ext uri="{BB962C8B-B14F-4D97-AF65-F5344CB8AC3E}">
        <p14:creationId xmlns:p14="http://schemas.microsoft.com/office/powerpoint/2010/main" val="569526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b="0" i="0" kern="1200" dirty="0">
                <a:solidFill>
                  <a:schemeClr val="tx1"/>
                </a:solidFill>
                <a:effectLst/>
                <a:latin typeface="+mn-lt"/>
                <a:ea typeface="+mn-ea"/>
                <a:cs typeface="+mn-cs"/>
              </a:rPr>
              <a:t>Die Gründungsmitglieder von </a:t>
            </a:r>
            <a:r>
              <a:rPr lang="de-CH" sz="1200" b="0" i="0" kern="1200" dirty="0" err="1">
                <a:solidFill>
                  <a:schemeClr val="tx1"/>
                </a:solidFill>
                <a:effectLst/>
                <a:latin typeface="+mn-lt"/>
                <a:ea typeface="+mn-ea"/>
                <a:cs typeface="+mn-cs"/>
              </a:rPr>
              <a:t>SBTi</a:t>
            </a:r>
            <a:r>
              <a:rPr lang="de-CH" sz="1200" b="0" i="0" kern="1200" dirty="0">
                <a:solidFill>
                  <a:schemeClr val="tx1"/>
                </a:solidFill>
                <a:effectLst/>
                <a:latin typeface="+mn-lt"/>
                <a:ea typeface="+mn-ea"/>
                <a:cs typeface="+mn-cs"/>
              </a:rPr>
              <a:t> sind:</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CDP (ehemals «Climate Disclosure Project») ist eine globale gemeinnützige Organisation, die Unternehmen und Regierungen dazu antreibt, ihre Treibhausgasemissionen zu reduzieren, Wasserressourcen zu schützen und Wälder zu erhalten. Das CDP wurde von den Anlegern zur Nummer eins in der Klimaforschung gewählt und arbeitet mit institutionellen Anlegern mit einem Vermögen von über 106 Billionen US-Dollar zusammen. Wir nutzen die Macht von Anlegern und Käufern, um Unternehmen zur Offenlegung und zum Management ihrer Umweltauswirkungen zu motivieren. (</a:t>
            </a:r>
            <a:r>
              <a:rPr lang="de-CH" sz="1200" b="0" i="0" kern="1200" dirty="0" err="1">
                <a:solidFill>
                  <a:schemeClr val="tx1"/>
                </a:solidFill>
                <a:effectLst/>
                <a:latin typeface="+mn-lt"/>
                <a:ea typeface="+mn-ea"/>
                <a:cs typeface="+mn-cs"/>
              </a:rPr>
              <a:t>www.cdp.net</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Als besondere Initiative des UN-Generalsekretärs ist der Global Compact der Vereinten Nationen ein Aufruf an Unternehmen in aller Welt, ihre Tätigkeiten und Strategien an zehn universellen Prinzipien in den Bereichen Menschenrechte, Arbeit, Umwelt und Korruptionsbekämpfung auszurichten und Massnahmen zur Unterstützung der UN-Ziele zu ergreifen. Mit mehr als 12’000 Unternehmen und 3000 Unterzeichnern aus über 160 Ländern und 69 lokalen Netzwerken ist er die grösste Nachhaltigkeitsinitiative der Welt. (</a:t>
            </a:r>
            <a:r>
              <a:rPr lang="de-CH" sz="1200" b="0" i="0" kern="1200" dirty="0" err="1">
                <a:solidFill>
                  <a:schemeClr val="tx1"/>
                </a:solidFill>
                <a:effectLst/>
                <a:latin typeface="+mn-lt"/>
                <a:ea typeface="+mn-ea"/>
                <a:cs typeface="+mn-cs"/>
              </a:rPr>
              <a:t>www.unglobalcompact.org</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Das WRI konzentriert sich auf die Schnittstelle zwischen Umwelt und sozioökonomischer Entwicklung. Wir gehen über die Forschung hinaus und setzen Ideen in die Tat um, indem wir weltweit mit Regierungen, Unternehmen und der Zivilgesellschaft zusammenarbeiten, um transformative Lösungen zu entwickeln, die die Erde schützen und das Leben der Menschen verbessern.(</a:t>
            </a:r>
            <a:r>
              <a:rPr lang="de-CH" sz="1200" b="0" i="0" kern="1200" dirty="0" err="1">
                <a:solidFill>
                  <a:schemeClr val="tx1"/>
                </a:solidFill>
                <a:effectLst/>
                <a:latin typeface="+mn-lt"/>
                <a:ea typeface="+mn-ea"/>
                <a:cs typeface="+mn-cs"/>
              </a:rPr>
              <a:t>www.wri.org</a:t>
            </a:r>
            <a:r>
              <a:rPr lang="de-CH" sz="1200" b="0" i="0" kern="1200" dirty="0">
                <a:solidFill>
                  <a:schemeClr val="tx1"/>
                </a:solidFill>
                <a:effectLst/>
                <a:latin typeface="+mn-lt"/>
                <a:ea typeface="+mn-ea"/>
                <a:cs typeface="+mn-cs"/>
              </a:rPr>
              <a:t>)</a:t>
            </a:r>
          </a:p>
          <a:p>
            <a:endParaRPr lang="de-CH" sz="1200" b="0" i="0" kern="1200" dirty="0">
              <a:solidFill>
                <a:schemeClr val="tx1"/>
              </a:solidFill>
              <a:effectLst/>
              <a:latin typeface="+mn-lt"/>
              <a:ea typeface="+mn-ea"/>
              <a:cs typeface="+mn-cs"/>
            </a:endParaRPr>
          </a:p>
          <a:p>
            <a:r>
              <a:rPr lang="de-CH" sz="1200" b="0" i="0" kern="1200" dirty="0">
                <a:solidFill>
                  <a:schemeClr val="tx1"/>
                </a:solidFill>
                <a:effectLst/>
                <a:latin typeface="+mn-lt"/>
                <a:ea typeface="+mn-ea"/>
                <a:cs typeface="+mn-cs"/>
              </a:rPr>
              <a:t>Der WWF ist eine der weltweit grössten und erfahrensten unabhängigen Naturschutzorganisationen mit über 5 Millionen Unterstützern und einem globalen Netzwerk, das in mehr als 100 Ländern aktiv ist.</a:t>
            </a:r>
          </a:p>
          <a:p>
            <a:r>
              <a:rPr lang="de-CH" sz="1200" b="0" i="0" kern="1200" dirty="0">
                <a:solidFill>
                  <a:schemeClr val="tx1"/>
                </a:solidFill>
                <a:effectLst/>
                <a:latin typeface="+mn-lt"/>
                <a:ea typeface="+mn-ea"/>
                <a:cs typeface="+mn-cs"/>
              </a:rPr>
              <a:t>Der WWF hat es sich zur Aufgabe gemacht, die Zerstörung der natürlichen Umwelt unseres Planeten zu stoppen und eine Zukunft aufzubauen, in der die Menschen in Harmonie mit der Natur leben, indem er die biologische Vielfalt der Welt bewahrt, die nachhaltige Nutzung erneuerbarer natürlicher Ressourcen sicherstellt und die Verringerung von Umweltverschmutzung und verschwenderischem Konsum fördert. (</a:t>
            </a:r>
            <a:r>
              <a:rPr lang="de-CH" sz="1200" b="0" i="0" kern="1200" dirty="0" err="1">
                <a:solidFill>
                  <a:schemeClr val="tx1"/>
                </a:solidFill>
                <a:effectLst/>
                <a:latin typeface="+mn-lt"/>
                <a:ea typeface="+mn-ea"/>
                <a:cs typeface="+mn-cs"/>
              </a:rPr>
              <a:t>panda.org</a:t>
            </a:r>
            <a:r>
              <a:rPr lang="de-CH" sz="1200" b="0" i="0" kern="1200" dirty="0">
                <a:solidFill>
                  <a:schemeClr val="tx1"/>
                </a:solidFill>
                <a:effectLst/>
                <a:latin typeface="+mn-lt"/>
                <a:ea typeface="+mn-ea"/>
                <a:cs typeface="+mn-cs"/>
              </a:rPr>
              <a:t>/</a:t>
            </a:r>
            <a:r>
              <a:rPr lang="de-CH" sz="1200" b="0" i="0" kern="1200" dirty="0" err="1">
                <a:solidFill>
                  <a:schemeClr val="tx1"/>
                </a:solidFill>
                <a:effectLst/>
                <a:latin typeface="+mn-lt"/>
                <a:ea typeface="+mn-ea"/>
                <a:cs typeface="+mn-cs"/>
              </a:rPr>
              <a:t>climatebusiness</a:t>
            </a:r>
            <a:r>
              <a:rPr lang="de-CH" sz="1200" b="0" i="0" kern="1200" dirty="0">
                <a:solidFill>
                  <a:schemeClr val="tx1"/>
                </a:solidFill>
                <a:effectLst/>
                <a:latin typeface="+mn-lt"/>
                <a:ea typeface="+mn-ea"/>
                <a:cs typeface="+mn-cs"/>
              </a:rPr>
              <a:t>)</a:t>
            </a:r>
          </a:p>
          <a:p>
            <a:br>
              <a:rPr lang="de-CH" sz="1200" b="1" i="0" kern="1200" dirty="0">
                <a:solidFill>
                  <a:schemeClr val="tx1"/>
                </a:solidFill>
                <a:effectLst/>
                <a:latin typeface="+mn-lt"/>
                <a:ea typeface="+mn-ea"/>
                <a:cs typeface="+mn-cs"/>
              </a:rPr>
            </a:br>
            <a:endParaRPr lang="de-CH" sz="1200" b="0" i="0" kern="1200" dirty="0">
              <a:solidFill>
                <a:schemeClr val="tx1"/>
              </a:solidFill>
              <a:effectLst/>
              <a:latin typeface="+mn-lt"/>
              <a:ea typeface="+mn-ea"/>
              <a:cs typeface="+mn-cs"/>
            </a:endParaRPr>
          </a:p>
          <a:p>
            <a:br>
              <a:rPr lang="de-CH" dirty="0"/>
            </a:br>
            <a:br>
              <a:rPr lang="de-CH" sz="1200" b="1" i="0" kern="1200" dirty="0">
                <a:solidFill>
                  <a:schemeClr val="tx1"/>
                </a:solidFill>
                <a:effectLst/>
                <a:latin typeface="+mn-lt"/>
                <a:ea typeface="+mn-ea"/>
                <a:cs typeface="+mn-cs"/>
              </a:rPr>
            </a:br>
            <a:endParaRPr lang="de-CH" sz="1200" b="0" i="0" kern="1200" dirty="0">
              <a:solidFill>
                <a:schemeClr val="tx1"/>
              </a:solidFill>
              <a:effectLst/>
              <a:latin typeface="+mn-lt"/>
              <a:ea typeface="+mn-ea"/>
              <a:cs typeface="+mn-cs"/>
            </a:endParaRPr>
          </a:p>
          <a:p>
            <a:br>
              <a:rPr lang="de-CH" dirty="0"/>
            </a:br>
            <a:br>
              <a:rPr lang="de-CH" dirty="0"/>
            </a:br>
            <a:endParaRPr lang="de-DE" dirty="0"/>
          </a:p>
        </p:txBody>
      </p:sp>
      <p:sp>
        <p:nvSpPr>
          <p:cNvPr id="4" name="Foliennummernplatzhalter 3"/>
          <p:cNvSpPr>
            <a:spLocks noGrp="1"/>
          </p:cNvSpPr>
          <p:nvPr>
            <p:ph type="sldNum" sz="quarter" idx="5"/>
          </p:nvPr>
        </p:nvSpPr>
        <p:spPr/>
        <p:txBody>
          <a:bodyPr/>
          <a:lstStyle/>
          <a:p>
            <a:fld id="{2B0C5CEF-858F-1540-9DAD-ED6F321607FA}" type="slidenum">
              <a:rPr lang="de-DE" smtClean="0"/>
              <a:t>4</a:t>
            </a:fld>
            <a:endParaRPr lang="de-DE"/>
          </a:p>
        </p:txBody>
      </p:sp>
    </p:spTree>
    <p:extLst>
      <p:ext uri="{BB962C8B-B14F-4D97-AF65-F5344CB8AC3E}">
        <p14:creationId xmlns:p14="http://schemas.microsoft.com/office/powerpoint/2010/main" val="1468491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blaue Kurve zeigt den „</a:t>
            </a:r>
            <a:r>
              <a:rPr lang="de-DE" dirty="0" err="1"/>
              <a:t>Standardsabsenkpfad</a:t>
            </a:r>
            <a:r>
              <a:rPr lang="de-DE" dirty="0"/>
              <a:t>“ von </a:t>
            </a:r>
            <a:r>
              <a:rPr lang="de-DE" dirty="0" err="1"/>
              <a:t>SBTi</a:t>
            </a:r>
            <a:r>
              <a:rPr lang="de-DE" dirty="0"/>
              <a:t>, der so gewählt wird, dass das 1,5-Grad-Ziel nach heutigem Wissen eingehalten werden kann. Das </a:t>
            </a:r>
            <a:r>
              <a:rPr lang="de-DE" dirty="0" err="1"/>
              <a:t>heisst</a:t>
            </a:r>
            <a:r>
              <a:rPr lang="de-DE" dirty="0"/>
              <a:t>: Reduktion um 50 Prozent (gegenüber 2018) bis 2030, und auf Null bis 2050. Dabei handelt es sich um Netto-Null, siehe nächste Folie. </a:t>
            </a:r>
          </a:p>
        </p:txBody>
      </p:sp>
      <p:sp>
        <p:nvSpPr>
          <p:cNvPr id="4" name="Foliennummernplatzhalter 3"/>
          <p:cNvSpPr>
            <a:spLocks noGrp="1"/>
          </p:cNvSpPr>
          <p:nvPr>
            <p:ph type="sldNum" sz="quarter" idx="5"/>
          </p:nvPr>
        </p:nvSpPr>
        <p:spPr/>
        <p:txBody>
          <a:bodyPr/>
          <a:lstStyle/>
          <a:p>
            <a:fld id="{2B0C5CEF-858F-1540-9DAD-ED6F321607FA}" type="slidenum">
              <a:rPr lang="de-DE" smtClean="0"/>
              <a:t>5</a:t>
            </a:fld>
            <a:endParaRPr lang="de-DE"/>
          </a:p>
        </p:txBody>
      </p:sp>
    </p:spTree>
    <p:extLst>
      <p:ext uri="{BB962C8B-B14F-4D97-AF65-F5344CB8AC3E}">
        <p14:creationId xmlns:p14="http://schemas.microsoft.com/office/powerpoint/2010/main" val="1299128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Damit ein Unternehmen </a:t>
            </a:r>
            <a:r>
              <a:rPr lang="de-DE" dirty="0" err="1"/>
              <a:t>gemäss</a:t>
            </a:r>
            <a:r>
              <a:rPr lang="de-DE" dirty="0"/>
              <a:t> der Bilanzierungsregeln von SBTi von Netto-Null sprechen kann, müssen drei Bedingungen erfüllt sein. Wichtig ist, dass die Emissionen zunächst um 90 Prozent reduziert werden müssen – ein Unternehmen kann nicht einfach weiter emittieren und die verbleibenden Emissionen einfach reduzieren. Grund dafür: Wir müssen davon ausgehen, dass das globale Potenzial für Negativ-Emissionen begrenzt ist, und dieses Potenzial muss vor allem Branchen zur Verfügung stehen, die anders ihre Emissionen nicht auf Null reduzieren können (z.B. Landwirtschaft, Zement).</a:t>
            </a:r>
          </a:p>
        </p:txBody>
      </p:sp>
      <p:sp>
        <p:nvSpPr>
          <p:cNvPr id="4" name="Foliennummernplatzhalter 3"/>
          <p:cNvSpPr>
            <a:spLocks noGrp="1"/>
          </p:cNvSpPr>
          <p:nvPr>
            <p:ph type="sldNum" sz="quarter" idx="5"/>
          </p:nvPr>
        </p:nvSpPr>
        <p:spPr/>
        <p:txBody>
          <a:bodyPr/>
          <a:lstStyle/>
          <a:p>
            <a:fld id="{2B0C5CEF-858F-1540-9DAD-ED6F321607FA}" type="slidenum">
              <a:rPr lang="de-DE" smtClean="0"/>
              <a:t>6</a:t>
            </a:fld>
            <a:endParaRPr lang="de-DE"/>
          </a:p>
        </p:txBody>
      </p:sp>
    </p:spTree>
    <p:extLst>
      <p:ext uri="{BB962C8B-B14F-4D97-AF65-F5344CB8AC3E}">
        <p14:creationId xmlns:p14="http://schemas.microsoft.com/office/powerpoint/2010/main" val="654472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Klassische Betrachtung: Sind die Investitionskosten kleiner als die Summe der über die nächsten Jahre erwarteten Einsparungen? (hellblaue Kästchen)</a:t>
            </a:r>
          </a:p>
          <a:p>
            <a:r>
              <a:rPr lang="de-DE" dirty="0"/>
              <a:t>Diese Betrachtung greift jedoch zu kurz, weil sie wichtige Faktoren </a:t>
            </a:r>
            <a:r>
              <a:rPr lang="de-DE" dirty="0" err="1"/>
              <a:t>ausser</a:t>
            </a:r>
            <a:r>
              <a:rPr lang="de-DE" dirty="0"/>
              <a:t> Acht lässt. </a:t>
            </a:r>
          </a:p>
          <a:p>
            <a:pPr marL="171450" indent="-171450" algn="l">
              <a:buFont typeface="Arial" panose="020B0604020202020204" pitchFamily="34" charset="0"/>
              <a:buChar char="•"/>
            </a:pPr>
            <a:r>
              <a:rPr lang="de-DE" dirty="0"/>
              <a:t>Immer mehr Unternehmen werden in den nächsten Jahren nur noch mit Lieferanten arbeiten, die sich Klimaziele setzen – wer dies nicht tut, verliert den Zugang zu den Lieferketten.</a:t>
            </a:r>
          </a:p>
          <a:p>
            <a:pPr marL="171450" indent="-171450" algn="l">
              <a:buFont typeface="Arial" panose="020B0604020202020204" pitchFamily="34" charset="0"/>
              <a:buChar char="•"/>
            </a:pPr>
            <a:r>
              <a:rPr lang="de-DE" dirty="0"/>
              <a:t>Die aktuelle Versorgungsproblematik mit russischem Erdgas zeigt auf, dass Unternehmen ein Risiko eingehen, wenn sie von fossilen Energieträgern abhängig sind.</a:t>
            </a:r>
          </a:p>
          <a:p>
            <a:pPr marL="171450" indent="-171450" algn="l">
              <a:buFont typeface="Arial" panose="020B0604020202020204" pitchFamily="34" charset="0"/>
              <a:buChar char="•"/>
            </a:pPr>
            <a:r>
              <a:rPr lang="de-DE" dirty="0"/>
              <a:t>Immer mehr Mitarbeitende suchen in ihrer Arbeit „</a:t>
            </a:r>
            <a:r>
              <a:rPr lang="de-DE" dirty="0" err="1"/>
              <a:t>Purpose</a:t>
            </a:r>
            <a:r>
              <a:rPr lang="de-DE" dirty="0"/>
              <a:t>“ – sie wollen nicht für Unternehmen arbeiten, die keinen aktiven Klimaschutz betreiben. Konkrete Anregungen finden sich unter </a:t>
            </a:r>
            <a:r>
              <a:rPr lang="de-CH" dirty="0">
                <a:hlinkClick r:id="rId3"/>
              </a:rPr>
              <a:t>Climate Solutions at Work | Project Drawdown</a:t>
            </a:r>
            <a:endParaRPr lang="de-CH" dirty="0"/>
          </a:p>
          <a:p>
            <a:pPr marL="171450" indent="-171450" algn="l">
              <a:buFont typeface="Arial" panose="020B0604020202020204" pitchFamily="34" charset="0"/>
              <a:buChar char="•"/>
            </a:pPr>
            <a:r>
              <a:rPr lang="de-CH" dirty="0"/>
              <a:t>Wer sich jetzt Klimaziele setzt, kann noch mit einem Reputationsgewinn rechnen. In einigen Jahren wird es keinen Reputationsgewinn mehr für Nachzügler geben, die dann tun, was alle anderen schon lange tun.</a:t>
            </a:r>
          </a:p>
          <a:p>
            <a:pPr marL="171450" indent="-171450" algn="l">
              <a:buFont typeface="Arial" panose="020B0604020202020204" pitchFamily="34" charset="0"/>
              <a:buChar char="•"/>
            </a:pPr>
            <a:r>
              <a:rPr lang="de-CH" dirty="0"/>
              <a:t>Die Dekarbonisierung zwingt Unternehmen, ihre Geschäftsmodelle zu reflektieren – welche Produkte und Dienstleistungen werden wir im Jahr 2050 noch anbieten? Wer schnell eine Nische findet, wird profitieren; Unternehmen mit Klimazielen sind gezwungen, hier schnell zu agieren, daher dürften sie vom gesteigerten Ambitionsniveau profitieren. </a:t>
            </a:r>
          </a:p>
          <a:p>
            <a:pPr marL="171450" indent="-171450" algn="l">
              <a:buFont typeface="Arial" panose="020B0604020202020204" pitchFamily="34" charset="0"/>
              <a:buChar char="•"/>
            </a:pPr>
            <a:r>
              <a:rPr lang="de-CH" dirty="0"/>
              <a:t>Für börsenkotierte Unternehmen sind die Erwartungen von Investoren wichtig – Investoren wollen heute nicht mehr in Unternehmen investieren, die kein proaktives Klimamanagement betreiben. Interessanter Fall: </a:t>
            </a:r>
            <a:r>
              <a:rPr lang="de-CH" dirty="0">
                <a:hlinkClick r:id="rId4"/>
              </a:rPr>
              <a:t>Exxon loses board seats to activist hedge fund in landmark climate vote | Reuters</a:t>
            </a:r>
            <a:endParaRPr lang="de-CH" dirty="0"/>
          </a:p>
          <a:p>
            <a:pPr marL="171450" indent="-171450" algn="l">
              <a:buFont typeface="Arial" panose="020B0604020202020204" pitchFamily="34" charset="0"/>
              <a:buChar char="•"/>
            </a:pPr>
            <a:r>
              <a:rPr lang="de-DE" dirty="0"/>
              <a:t>Zugang zu Kapital: Inzwischen haben Ölfirmen deutlich höhere Finanzierungskosten als Erzeuger erneuerbarer Energie, siehe </a:t>
            </a:r>
            <a:r>
              <a:rPr lang="de-CH" dirty="0">
                <a:hlinkClick r:id="rId5"/>
              </a:rPr>
              <a:t>Cost of Capital Widens for Fossil-Fuel Producers: Green Insight – Bloomberg</a:t>
            </a:r>
            <a:endParaRPr lang="de-CH" dirty="0"/>
          </a:p>
          <a:p>
            <a:pPr marL="171450" indent="-171450" algn="l">
              <a:buFont typeface="Arial" panose="020B0604020202020204" pitchFamily="34" charset="0"/>
              <a:buChar char="•"/>
            </a:pPr>
            <a:endParaRPr lang="de-DE" dirty="0"/>
          </a:p>
          <a:p>
            <a:pPr marL="0" indent="0" algn="l">
              <a:buFont typeface="Arial" panose="020B0604020202020204" pitchFamily="34" charset="0"/>
              <a:buNone/>
            </a:pPr>
            <a:r>
              <a:rPr lang="de-DE" dirty="0"/>
              <a:t>Unternehmen sollten all diese Aspekte bei der Entscheidung berücksichtigen, ob ambitionierte Klimaziele betriebswirtschaftlich Sinn machen. </a:t>
            </a:r>
            <a:endParaRPr lang="de-CH" dirty="0"/>
          </a:p>
        </p:txBody>
      </p:sp>
      <p:sp>
        <p:nvSpPr>
          <p:cNvPr id="4" name="Foliennummernplatzhalter 3"/>
          <p:cNvSpPr>
            <a:spLocks noGrp="1"/>
          </p:cNvSpPr>
          <p:nvPr>
            <p:ph type="sldNum" sz="quarter" idx="5"/>
          </p:nvPr>
        </p:nvSpPr>
        <p:spPr/>
        <p:txBody>
          <a:bodyPr/>
          <a:lstStyle/>
          <a:p>
            <a:fld id="{2B0C5CEF-858F-1540-9DAD-ED6F321607FA}" type="slidenum">
              <a:rPr lang="de-DE" smtClean="0"/>
              <a:t>10</a:t>
            </a:fld>
            <a:endParaRPr lang="de-DE"/>
          </a:p>
        </p:txBody>
      </p:sp>
    </p:spTree>
    <p:extLst>
      <p:ext uri="{BB962C8B-B14F-4D97-AF65-F5344CB8AC3E}">
        <p14:creationId xmlns:p14="http://schemas.microsoft.com/office/powerpoint/2010/main" val="1282736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B0C5CEF-858F-1540-9DAD-ED6F321607FA}" type="slidenum">
              <a:rPr lang="de-DE" smtClean="0"/>
              <a:t>11</a:t>
            </a:fld>
            <a:endParaRPr lang="de-DE"/>
          </a:p>
        </p:txBody>
      </p:sp>
    </p:spTree>
    <p:extLst>
      <p:ext uri="{BB962C8B-B14F-4D97-AF65-F5344CB8AC3E}">
        <p14:creationId xmlns:p14="http://schemas.microsoft.com/office/powerpoint/2010/main" val="1552650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xml"/><Relationship Id="rId3" Type="http://schemas.openxmlformats.org/officeDocument/2006/relationships/tags" Target="../tags/tag2.xml"/><Relationship Id="rId7" Type="http://schemas.openxmlformats.org/officeDocument/2006/relationships/tags" Target="../tags/tag6.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image" Target="../media/image1.emf"/><Relationship Id="rId5" Type="http://schemas.openxmlformats.org/officeDocument/2006/relationships/tags" Target="../tags/tag4.xml"/><Relationship Id="rId10" Type="http://schemas.openxmlformats.org/officeDocument/2006/relationships/oleObject" Target="../embeddings/oleObject1.bin"/><Relationship Id="rId4" Type="http://schemas.openxmlformats.org/officeDocument/2006/relationships/tags" Target="../tags/tag3.xml"/><Relationship Id="rId9"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38EF02-9C19-B34F-9032-55B3D8B63F41}"/>
              </a:ext>
            </a:extLst>
          </p:cNvPr>
          <p:cNvSpPr>
            <a:spLocks noGrp="1"/>
          </p:cNvSpPr>
          <p:nvPr>
            <p:ph type="ctrTitle"/>
          </p:nvPr>
        </p:nvSpPr>
        <p:spPr>
          <a:xfrm>
            <a:off x="1524000" y="1122363"/>
            <a:ext cx="9144000" cy="2387600"/>
          </a:xfrm>
        </p:spPr>
        <p:txBody>
          <a:bodyPr anchor="b"/>
          <a:lstStyle>
            <a:lvl1pPr algn="l">
              <a:defRPr sz="6000">
                <a:latin typeface="Montserrat ExtraBold" panose="00000900000000000000" pitchFamily="2" charset="0"/>
                <a:cs typeface="Arial" panose="020B0604020202020204" pitchFamily="34" charset="0"/>
              </a:defRPr>
            </a:lvl1pPr>
          </a:lstStyle>
          <a:p>
            <a:r>
              <a:rPr lang="de-DE" dirty="0"/>
              <a:t>Mastertitelformat bearbeiten</a:t>
            </a:r>
          </a:p>
        </p:txBody>
      </p:sp>
      <p:sp>
        <p:nvSpPr>
          <p:cNvPr id="3" name="Untertitel 2">
            <a:extLst>
              <a:ext uri="{FF2B5EF4-FFF2-40B4-BE49-F238E27FC236}">
                <a16:creationId xmlns:a16="http://schemas.microsoft.com/office/drawing/2014/main" id="{3C42CDF1-2A2B-AA40-9697-6FD19A425427}"/>
              </a:ext>
            </a:extLst>
          </p:cNvPr>
          <p:cNvSpPr>
            <a:spLocks noGrp="1"/>
          </p:cNvSpPr>
          <p:nvPr>
            <p:ph type="subTitle" idx="1"/>
          </p:nvPr>
        </p:nvSpPr>
        <p:spPr>
          <a:xfrm>
            <a:off x="1524000" y="3602037"/>
            <a:ext cx="9144000" cy="2508205"/>
          </a:xfrm>
        </p:spPr>
        <p:txBody>
          <a:bodyPr/>
          <a:lstStyle>
            <a:lvl1pPr marL="0" indent="0" algn="l">
              <a:buNone/>
              <a:defRPr sz="2400">
                <a:latin typeface="Montserrat" panose="00000500000000000000" pitchFamily="2"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3053848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2"/>
            </p:custDataLst>
            <p:extLst>
              <p:ext uri="{D42A27DB-BD31-4B8C-83A1-F6EECF244321}">
                <p14:modId xmlns:p14="http://schemas.microsoft.com/office/powerpoint/2010/main" val="15268349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Slide" r:id="rId10" imgW="413" imgH="416" progId="TCLayout.ActiveDocument.1">
                  <p:embed/>
                </p:oleObj>
              </mc:Choice>
              <mc:Fallback>
                <p:oleObj name="think-cell Slide" r:id="rId10" imgW="413" imgH="416" progId="TCLayout.ActiveDocument.1">
                  <p:embed/>
                  <p:pic>
                    <p:nvPicPr>
                      <p:cNvPr id="3" name="Object 2" hidden="1">
                        <a:extLst>
                          <a:ext uri="{FF2B5EF4-FFF2-40B4-BE49-F238E27FC236}">
                            <a16:creationId xmlns:a16="http://schemas.microsoft.com/office/drawing/2014/main" id="{D8EFF8A2-0FB9-4B25-8B8D-492353274983}"/>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F741700-5035-4E61-A4AC-1B3C7AE220D5}"/>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err="1">
              <a:solidFill>
                <a:schemeClr val="bg1"/>
              </a:solidFill>
              <a:latin typeface="Georgia" panose="02040502050405020303" pitchFamily="18" charset="0"/>
              <a:ea typeface="+mj-ea"/>
              <a:cs typeface="+mj-cs"/>
              <a:sym typeface="Georgia" panose="02040502050405020303" pitchFamily="18"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4"/>
            </p:custDataLst>
          </p:nvPr>
        </p:nvSpPr>
        <p:spPr>
          <a:xfrm>
            <a:off x="554736" y="182372"/>
            <a:ext cx="11082528" cy="731520"/>
          </a:xfrm>
        </p:spPr>
        <p:txBody>
          <a:bodyPr/>
          <a:lstStyle/>
          <a:p>
            <a:r>
              <a:rPr lang="en-US"/>
              <a:t>Click to edit Master title style</a:t>
            </a:r>
            <a:endParaRPr lang="en-US" dirty="0"/>
          </a:p>
        </p:txBody>
      </p:sp>
      <p:sp>
        <p:nvSpPr>
          <p:cNvPr id="9" name="Slide Number">
            <a:extLst>
              <a:ext uri="{FF2B5EF4-FFF2-40B4-BE49-F238E27FC236}">
                <a16:creationId xmlns:a16="http://schemas.microsoft.com/office/drawing/2014/main" id="{66686DBA-90DA-4033-B950-94CBD0D7A425}"/>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‹Nr.›</a:t>
            </a:fld>
            <a:endParaRPr lang="en-US" sz="90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A8BAFD1A-3C11-49E6-B76E-5166760AF118}"/>
              </a:ext>
            </a:extLst>
          </p:cNvPr>
          <p:cNvSpPr>
            <a:spLocks noGrp="1"/>
          </p:cNvSpPr>
          <p:nvPr>
            <p:ph type="body" sz="quarter" idx="17" hasCustomPrompt="1"/>
            <p:custDataLst>
              <p:tags r:id="rId7"/>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
        <p:nvSpPr>
          <p:cNvPr id="12" name="3. Subtitle">
            <a:extLst>
              <a:ext uri="{FF2B5EF4-FFF2-40B4-BE49-F238E27FC236}">
                <a16:creationId xmlns:a16="http://schemas.microsoft.com/office/drawing/2014/main" id="{1EE9FF4B-7331-4DE1-A594-C0C335ED5BE5}"/>
              </a:ext>
            </a:extLst>
          </p:cNvPr>
          <p:cNvSpPr>
            <a:spLocks noGrp="1"/>
          </p:cNvSpPr>
          <p:nvPr>
            <p:ph type="subTitle" idx="1"/>
            <p:custDataLst>
              <p:tags r:id="rId8"/>
            </p:custDataLst>
          </p:nvPr>
        </p:nvSpPr>
        <p:spPr>
          <a:xfrm>
            <a:off x="554736" y="903861"/>
            <a:ext cx="11082528" cy="276999"/>
          </a:xfrm>
        </p:spPr>
        <p:txBody>
          <a:bodyPr anchor="ctr" anchorCtr="0"/>
          <a:lstStyle/>
          <a:p>
            <a:r>
              <a:rPr lang="en-US" sz="1600"/>
              <a:t>Click to edit Master subtitle style</a:t>
            </a:r>
            <a:endParaRPr lang="en-US" sz="1600" dirty="0"/>
          </a:p>
        </p:txBody>
      </p:sp>
    </p:spTree>
    <p:extLst>
      <p:ext uri="{BB962C8B-B14F-4D97-AF65-F5344CB8AC3E}">
        <p14:creationId xmlns:p14="http://schemas.microsoft.com/office/powerpoint/2010/main" val="349942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ganze Seite mitti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E757641-5AD4-E345-B684-5DDD7ACB931A}"/>
              </a:ext>
            </a:extLst>
          </p:cNvPr>
          <p:cNvSpPr>
            <a:spLocks noGrp="1"/>
          </p:cNvSpPr>
          <p:nvPr>
            <p:ph idx="1"/>
          </p:nvPr>
        </p:nvSpPr>
        <p:spPr>
          <a:xfrm>
            <a:off x="838200" y="657226"/>
            <a:ext cx="10515600" cy="5519738"/>
          </a:xfrm>
        </p:spPr>
        <p:txBody>
          <a:bodyPr anchor="ctr">
            <a:normAutofit/>
          </a:bodyPr>
          <a:lstStyle>
            <a:lvl1pPr marL="0" indent="0" algn="ctr">
              <a:buNone/>
              <a:defRPr sz="6000"/>
            </a:lvl1pPr>
            <a:lvl2pPr marL="539750" indent="-265113">
              <a:tabLst/>
              <a:defRPr/>
            </a:lvl2pPr>
            <a:lvl3pPr marL="849313" indent="-309563">
              <a:tabLst/>
              <a:defRPr/>
            </a:lvl3pPr>
            <a:lvl4pPr marL="1158875" indent="-265113">
              <a:tabLst/>
              <a:defRPr/>
            </a:lvl4pPr>
            <a:lvl5pPr marL="1468438" indent="-309563">
              <a:tabLst/>
              <a:defRPr/>
            </a:lvl5pPr>
          </a:lstStyle>
          <a:p>
            <a:pPr lvl="0"/>
            <a:r>
              <a:rPr lang="de-DE" dirty="0"/>
              <a:t>Mastertextformat bearbeiten</a:t>
            </a:r>
          </a:p>
        </p:txBody>
      </p:sp>
    </p:spTree>
    <p:extLst>
      <p:ext uri="{BB962C8B-B14F-4D97-AF65-F5344CB8AC3E}">
        <p14:creationId xmlns:p14="http://schemas.microsoft.com/office/powerpoint/2010/main" val="387726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0 Aufzählung eingerüc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62720D-ABA6-A848-9504-A0F567DE0636}"/>
              </a:ext>
            </a:extLst>
          </p:cNvPr>
          <p:cNvSpPr>
            <a:spLocks noGrp="1"/>
          </p:cNvSpPr>
          <p:nvPr>
            <p:ph type="title"/>
          </p:nvPr>
        </p:nvSpPr>
        <p:spPr/>
        <p:txBody>
          <a:bodyPr/>
          <a:lstStyle/>
          <a:p>
            <a:r>
              <a:rPr lang="de-DE"/>
              <a:t>Mastertitelformat bearbeiten</a:t>
            </a:r>
          </a:p>
        </p:txBody>
      </p:sp>
      <p:sp>
        <p:nvSpPr>
          <p:cNvPr id="6" name="Inhaltsplatzhalter 5">
            <a:extLst>
              <a:ext uri="{FF2B5EF4-FFF2-40B4-BE49-F238E27FC236}">
                <a16:creationId xmlns:a16="http://schemas.microsoft.com/office/drawing/2014/main" id="{FD8717A2-519C-234D-826B-351B15B5282C}"/>
              </a:ext>
            </a:extLst>
          </p:cNvPr>
          <p:cNvSpPr>
            <a:spLocks noGrp="1"/>
          </p:cNvSpPr>
          <p:nvPr>
            <p:ph sz="quarter" idx="10" hasCustomPrompt="1"/>
          </p:nvPr>
        </p:nvSpPr>
        <p:spPr>
          <a:xfrm>
            <a:off x="479425" y="1271588"/>
            <a:ext cx="11280775" cy="4995862"/>
          </a:xfrm>
        </p:spPr>
        <p:txBody>
          <a:bodyPr/>
          <a:lstStyle>
            <a:lvl1pPr marL="274638" indent="-274638">
              <a:lnSpc>
                <a:spcPts val="2600"/>
              </a:lnSpc>
              <a:spcBef>
                <a:spcPts val="800"/>
              </a:spcBef>
              <a:tabLst/>
              <a:defRPr/>
            </a:lvl1pPr>
            <a:lvl2pPr marL="539750" indent="-265113">
              <a:lnSpc>
                <a:spcPts val="2600"/>
              </a:lnSpc>
              <a:spcBef>
                <a:spcPts val="800"/>
              </a:spcBef>
              <a:buClr>
                <a:schemeClr val="accent1"/>
              </a:buClr>
              <a:tabLst/>
              <a:defRPr/>
            </a:lvl2pPr>
            <a:lvl3pPr marL="804863" indent="-265113">
              <a:lnSpc>
                <a:spcPts val="2600"/>
              </a:lnSpc>
              <a:spcBef>
                <a:spcPts val="800"/>
              </a:spcBef>
              <a:buClr>
                <a:schemeClr val="accent1"/>
              </a:buClr>
              <a:tabLst/>
              <a:defRPr/>
            </a:lvl3pPr>
          </a:lstStyle>
          <a:p>
            <a:pPr lvl="0"/>
            <a:r>
              <a:rPr lang="de-DE"/>
              <a:t>Erste Ebene</a:t>
            </a:r>
          </a:p>
          <a:p>
            <a:pPr lvl="1"/>
            <a:r>
              <a:rPr lang="de-DE"/>
              <a:t>Zweite Ebene</a:t>
            </a:r>
          </a:p>
          <a:p>
            <a:pPr lvl="2"/>
            <a:r>
              <a:rPr lang="de-DE"/>
              <a:t>Dritte Ebene</a:t>
            </a:r>
          </a:p>
        </p:txBody>
      </p:sp>
    </p:spTree>
    <p:extLst>
      <p:ext uri="{BB962C8B-B14F-4D97-AF65-F5344CB8AC3E}">
        <p14:creationId xmlns:p14="http://schemas.microsoft.com/office/powerpoint/2010/main" val="4239069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3179D0-DEF8-DC4E-8083-628FC3633854}"/>
              </a:ext>
            </a:extLst>
          </p:cNvPr>
          <p:cNvSpPr>
            <a:spLocks noGrp="1"/>
          </p:cNvSpPr>
          <p:nvPr>
            <p:ph type="title"/>
          </p:nvPr>
        </p:nvSpPr>
        <p:spPr>
          <a:xfrm>
            <a:off x="838200" y="160027"/>
            <a:ext cx="10515600" cy="677462"/>
          </a:xfrm>
        </p:spPr>
        <p:txBody>
          <a:bodyPr>
            <a:normAutofit/>
          </a:bodyPr>
          <a:lstStyle>
            <a:lvl1pPr algn="l">
              <a:defRPr sz="3600">
                <a:solidFill>
                  <a:srgbClr val="3D5F61"/>
                </a:solidFill>
              </a:defRPr>
            </a:lvl1pPr>
          </a:lstStyle>
          <a:p>
            <a:r>
              <a:rPr lang="de-DE" dirty="0"/>
              <a:t>Mastertitelformat bearbeiten</a:t>
            </a:r>
          </a:p>
        </p:txBody>
      </p:sp>
      <p:sp>
        <p:nvSpPr>
          <p:cNvPr id="3" name="Inhaltsplatzhalter 2">
            <a:extLst>
              <a:ext uri="{FF2B5EF4-FFF2-40B4-BE49-F238E27FC236}">
                <a16:creationId xmlns:a16="http://schemas.microsoft.com/office/drawing/2014/main" id="{816418F1-ACB2-4B4F-A2FE-E1DCDC9767B8}"/>
              </a:ext>
            </a:extLst>
          </p:cNvPr>
          <p:cNvSpPr>
            <a:spLocks noGrp="1"/>
          </p:cNvSpPr>
          <p:nvPr>
            <p:ph idx="1"/>
          </p:nvPr>
        </p:nvSpPr>
        <p:spPr>
          <a:xfrm>
            <a:off x="838200" y="1076770"/>
            <a:ext cx="10515600" cy="5520583"/>
          </a:xfrm>
        </p:spPr>
        <p:txBody>
          <a:bodyPr/>
          <a:lstStyle>
            <a:lvl1pPr>
              <a:defRPr sz="2400"/>
            </a:lvl1pPr>
            <a:lvl2pPr>
              <a:defRPr sz="2000"/>
            </a:lvl2pPr>
            <a:lvl3pPr>
              <a:defRPr sz="18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700992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CF5792-5E66-8145-BA59-D536FFA6C4CF}"/>
              </a:ext>
            </a:extLst>
          </p:cNvPr>
          <p:cNvSpPr>
            <a:spLocks noGrp="1"/>
          </p:cNvSpPr>
          <p:nvPr>
            <p:ph type="title"/>
          </p:nvPr>
        </p:nvSpPr>
        <p:spPr>
          <a:xfrm>
            <a:off x="831850" y="1709738"/>
            <a:ext cx="10515600" cy="2852737"/>
          </a:xfrm>
        </p:spPr>
        <p:txBody>
          <a:bodyPr anchor="b"/>
          <a:lstStyle>
            <a:lvl1pPr>
              <a:defRPr sz="6000">
                <a:solidFill>
                  <a:srgbClr val="3D5F61"/>
                </a:solidFill>
              </a:defRPr>
            </a:lvl1pPr>
          </a:lstStyle>
          <a:p>
            <a:r>
              <a:rPr lang="de-DE" dirty="0"/>
              <a:t>Mastertitelformat bearbeiten</a:t>
            </a:r>
          </a:p>
        </p:txBody>
      </p:sp>
      <p:sp>
        <p:nvSpPr>
          <p:cNvPr id="3" name="Textplatzhalter 2">
            <a:extLst>
              <a:ext uri="{FF2B5EF4-FFF2-40B4-BE49-F238E27FC236}">
                <a16:creationId xmlns:a16="http://schemas.microsoft.com/office/drawing/2014/main" id="{F78C5DBE-5CA4-C14D-B06D-52CA1467DC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Tree>
    <p:extLst>
      <p:ext uri="{BB962C8B-B14F-4D97-AF65-F5344CB8AC3E}">
        <p14:creationId xmlns:p14="http://schemas.microsoft.com/office/powerpoint/2010/main" val="3022678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6F6D2B-F366-D544-8D26-BC72492D884D}"/>
              </a:ext>
            </a:extLst>
          </p:cNvPr>
          <p:cNvSpPr>
            <a:spLocks noGrp="1"/>
          </p:cNvSpPr>
          <p:nvPr>
            <p:ph type="title"/>
          </p:nvPr>
        </p:nvSpPr>
        <p:spPr/>
        <p:txBody>
          <a:bodyPr/>
          <a:lstStyle>
            <a:lvl1pPr>
              <a:defRPr>
                <a:solidFill>
                  <a:srgbClr val="3D5F61"/>
                </a:solidFill>
              </a:defRPr>
            </a:lvl1pPr>
          </a:lstStyle>
          <a:p>
            <a:r>
              <a:rPr lang="de-DE" dirty="0"/>
              <a:t>Mastertitelformat bearbeiten</a:t>
            </a:r>
          </a:p>
        </p:txBody>
      </p:sp>
      <p:sp>
        <p:nvSpPr>
          <p:cNvPr id="3" name="Inhaltsplatzhalter 2">
            <a:extLst>
              <a:ext uri="{FF2B5EF4-FFF2-40B4-BE49-F238E27FC236}">
                <a16:creationId xmlns:a16="http://schemas.microsoft.com/office/drawing/2014/main" id="{E715F3AE-7207-D147-88FC-95D9F1A78F1C}"/>
              </a:ext>
            </a:extLst>
          </p:cNvPr>
          <p:cNvSpPr>
            <a:spLocks noGrp="1"/>
          </p:cNvSpPr>
          <p:nvPr>
            <p:ph sz="half" idx="1"/>
          </p:nvPr>
        </p:nvSpPr>
        <p:spPr>
          <a:xfrm>
            <a:off x="838200" y="1825625"/>
            <a:ext cx="5181600" cy="435133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E9DA1FBF-DCD6-3B4C-85C9-EBDC55A9251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776668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719BE0-C752-AF43-A966-656BA7074C6A}"/>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336E838-6B9B-7A41-A045-315DDB0678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4105407-BD17-B540-BCF6-0D5F808010D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1DF7CDA-3E6C-F64E-8941-5D7A588CFC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9C25565-1F6F-6148-8908-18B29639A01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09138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C86794-796F-854D-A010-05C29D90D55D}"/>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9363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7390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1E9A5C-5414-E941-977E-E31FBC94020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6A36B3C-610D-2149-AEDA-C2F53794C7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D4E8CCAE-6B30-6F40-8E20-D59532308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1836758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A31145-1567-6146-83D7-5FDF7E80F68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B7C9D0A0-532B-3F48-9079-6BDD5E909A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1EFFF5FC-9AD5-E241-BBA9-1F86F0966A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2358028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9DC38C3-B98E-4643-8BAE-CF39C996CEBE}"/>
              </a:ext>
            </a:extLst>
          </p:cNvPr>
          <p:cNvSpPr>
            <a:spLocks noGrp="1"/>
          </p:cNvSpPr>
          <p:nvPr>
            <p:ph type="title"/>
          </p:nvPr>
        </p:nvSpPr>
        <p:spPr>
          <a:xfrm>
            <a:off x="838200" y="365125"/>
            <a:ext cx="10515600" cy="658605"/>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3EF11A81-B044-ED4B-996A-2ECB3CC99C12}"/>
              </a:ext>
            </a:extLst>
          </p:cNvPr>
          <p:cNvSpPr>
            <a:spLocks noGrp="1"/>
          </p:cNvSpPr>
          <p:nvPr>
            <p:ph type="body" idx="1"/>
          </p:nvPr>
        </p:nvSpPr>
        <p:spPr>
          <a:xfrm>
            <a:off x="838200" y="1232452"/>
            <a:ext cx="10515600" cy="4944511"/>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52743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energiezukunftschweiz.ch/" TargetMode="External"/><Relationship Id="rId13" Type="http://schemas.openxmlformats.org/officeDocument/2006/relationships/hyperlink" Target="http://www.myclimate.org/" TargetMode="External"/><Relationship Id="rId3" Type="http://schemas.openxmlformats.org/officeDocument/2006/relationships/hyperlink" Target="http://www.act-schweiz.ch/" TargetMode="External"/><Relationship Id="rId7" Type="http://schemas.openxmlformats.org/officeDocument/2006/relationships/hyperlink" Target="https://www.elevatelimited.com/services/advisory/unser-angebot-in-deutsch/" TargetMode="External"/><Relationship Id="rId12" Type="http://schemas.openxmlformats.org/officeDocument/2006/relationships/hyperlink" Target="https://www.southpole.com/de"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consultdss.com/" TargetMode="External"/><Relationship Id="rId11" Type="http://schemas.openxmlformats.org/officeDocument/2006/relationships/hyperlink" Target="https://pme-durable.ch/" TargetMode="External"/><Relationship Id="rId5" Type="http://schemas.openxmlformats.org/officeDocument/2006/relationships/hyperlink" Target="http://www.climate-services.ch/" TargetMode="External"/><Relationship Id="rId10" Type="http://schemas.openxmlformats.org/officeDocument/2006/relationships/hyperlink" Target="http://www.intep.com/" TargetMode="External"/><Relationship Id="rId4" Type="http://schemas.openxmlformats.org/officeDocument/2006/relationships/hyperlink" Target="https://www.enaw.ch/" TargetMode="External"/><Relationship Id="rId9" Type="http://schemas.openxmlformats.org/officeDocument/2006/relationships/hyperlink" Target="http://www.energymove.ch/" TargetMode="External"/><Relationship Id="rId14" Type="http://schemas.openxmlformats.org/officeDocument/2006/relationships/hyperlink" Target="Swiss%20Climat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sbti@go-for-impact.ch"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www.energiefranken.ch/de" TargetMode="External"/><Relationship Id="rId5" Type="http://schemas.openxmlformats.org/officeDocument/2006/relationships/hyperlink" Target="https://www.go-for-impact.ch/science-based-targets-initiative" TargetMode="External"/><Relationship Id="rId4" Type="http://schemas.openxmlformats.org/officeDocument/2006/relationships/hyperlink" Target="https://www.sustainableswitzerland.ch/sb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6" Type="http://schemas.openxmlformats.org/officeDocument/2006/relationships/image" Target="../media/image32.png"/><Relationship Id="rId21" Type="http://schemas.openxmlformats.org/officeDocument/2006/relationships/image" Target="../media/image27.png"/><Relationship Id="rId42" Type="http://schemas.openxmlformats.org/officeDocument/2006/relationships/image" Target="../media/image48.png"/><Relationship Id="rId47" Type="http://schemas.openxmlformats.org/officeDocument/2006/relationships/image" Target="../media/image53.png"/><Relationship Id="rId63" Type="http://schemas.openxmlformats.org/officeDocument/2006/relationships/image" Target="../media/image69.png"/><Relationship Id="rId68" Type="http://schemas.openxmlformats.org/officeDocument/2006/relationships/image" Target="../media/image74.png"/><Relationship Id="rId2" Type="http://schemas.openxmlformats.org/officeDocument/2006/relationships/tags" Target="../tags/tag8.xml"/><Relationship Id="rId16" Type="http://schemas.openxmlformats.org/officeDocument/2006/relationships/image" Target="../media/image22.png"/><Relationship Id="rId29" Type="http://schemas.openxmlformats.org/officeDocument/2006/relationships/image" Target="../media/image35.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jpeg"/><Relationship Id="rId53" Type="http://schemas.openxmlformats.org/officeDocument/2006/relationships/image" Target="../media/image59.png"/><Relationship Id="rId58" Type="http://schemas.openxmlformats.org/officeDocument/2006/relationships/image" Target="../media/image64.jpeg"/><Relationship Id="rId66" Type="http://schemas.openxmlformats.org/officeDocument/2006/relationships/image" Target="../media/image72.png"/><Relationship Id="rId74" Type="http://schemas.openxmlformats.org/officeDocument/2006/relationships/image" Target="../media/image80.png"/><Relationship Id="rId5" Type="http://schemas.openxmlformats.org/officeDocument/2006/relationships/oleObject" Target="../embeddings/oleObject2.bin"/><Relationship Id="rId61" Type="http://schemas.openxmlformats.org/officeDocument/2006/relationships/image" Target="../media/image67.png"/><Relationship Id="rId19" Type="http://schemas.openxmlformats.org/officeDocument/2006/relationships/image" Target="../media/image2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48" Type="http://schemas.openxmlformats.org/officeDocument/2006/relationships/image" Target="../media/image54.png"/><Relationship Id="rId56" Type="http://schemas.openxmlformats.org/officeDocument/2006/relationships/image" Target="../media/image62.png"/><Relationship Id="rId64" Type="http://schemas.openxmlformats.org/officeDocument/2006/relationships/image" Target="../media/image70.png"/><Relationship Id="rId69" Type="http://schemas.openxmlformats.org/officeDocument/2006/relationships/image" Target="../media/image75.png"/><Relationship Id="rId8" Type="http://schemas.openxmlformats.org/officeDocument/2006/relationships/image" Target="../media/image14.jpeg"/><Relationship Id="rId51" Type="http://schemas.openxmlformats.org/officeDocument/2006/relationships/image" Target="../media/image57.png"/><Relationship Id="rId72" Type="http://schemas.openxmlformats.org/officeDocument/2006/relationships/image" Target="../media/image78.jpeg"/><Relationship Id="rId3" Type="http://schemas.openxmlformats.org/officeDocument/2006/relationships/tags" Target="../tags/tag9.xml"/><Relationship Id="rId12" Type="http://schemas.openxmlformats.org/officeDocument/2006/relationships/image" Target="../media/image18.jpeg"/><Relationship Id="rId17" Type="http://schemas.openxmlformats.org/officeDocument/2006/relationships/image" Target="../media/image23.jpeg"/><Relationship Id="rId25" Type="http://schemas.openxmlformats.org/officeDocument/2006/relationships/image" Target="../media/image31.jpeg"/><Relationship Id="rId33" Type="http://schemas.openxmlformats.org/officeDocument/2006/relationships/image" Target="../media/image39.png"/><Relationship Id="rId38" Type="http://schemas.openxmlformats.org/officeDocument/2006/relationships/image" Target="../media/image44.png"/><Relationship Id="rId46" Type="http://schemas.openxmlformats.org/officeDocument/2006/relationships/image" Target="../media/image52.png"/><Relationship Id="rId59" Type="http://schemas.openxmlformats.org/officeDocument/2006/relationships/image" Target="../media/image65.png"/><Relationship Id="rId67" Type="http://schemas.openxmlformats.org/officeDocument/2006/relationships/image" Target="../media/image73.png"/><Relationship Id="rId20" Type="http://schemas.openxmlformats.org/officeDocument/2006/relationships/image" Target="../media/image26.jpeg"/><Relationship Id="rId41" Type="http://schemas.openxmlformats.org/officeDocument/2006/relationships/image" Target="../media/image47.png"/><Relationship Id="rId54" Type="http://schemas.openxmlformats.org/officeDocument/2006/relationships/image" Target="../media/image60.png"/><Relationship Id="rId62" Type="http://schemas.openxmlformats.org/officeDocument/2006/relationships/image" Target="../media/image68.png"/><Relationship Id="rId70" Type="http://schemas.openxmlformats.org/officeDocument/2006/relationships/image" Target="../media/image76.png"/><Relationship Id="rId75" Type="http://schemas.openxmlformats.org/officeDocument/2006/relationships/image" Target="../media/image81.png"/><Relationship Id="rId1" Type="http://schemas.openxmlformats.org/officeDocument/2006/relationships/vmlDrawing" Target="../drawings/vmlDrawing2.vml"/><Relationship Id="rId6" Type="http://schemas.openxmlformats.org/officeDocument/2006/relationships/image" Target="../media/image12.emf"/><Relationship Id="rId15" Type="http://schemas.openxmlformats.org/officeDocument/2006/relationships/image" Target="../media/image21.jpeg"/><Relationship Id="rId23" Type="http://schemas.openxmlformats.org/officeDocument/2006/relationships/image" Target="../media/image29.jpeg"/><Relationship Id="rId28" Type="http://schemas.openxmlformats.org/officeDocument/2006/relationships/image" Target="../media/image34.png"/><Relationship Id="rId36" Type="http://schemas.openxmlformats.org/officeDocument/2006/relationships/image" Target="../media/image42.png"/><Relationship Id="rId49" Type="http://schemas.openxmlformats.org/officeDocument/2006/relationships/image" Target="../media/image55.png"/><Relationship Id="rId57" Type="http://schemas.openxmlformats.org/officeDocument/2006/relationships/image" Target="../media/image63.png"/><Relationship Id="rId10" Type="http://schemas.openxmlformats.org/officeDocument/2006/relationships/image" Target="../media/image16.png"/><Relationship Id="rId31" Type="http://schemas.openxmlformats.org/officeDocument/2006/relationships/image" Target="../media/image37.jpeg"/><Relationship Id="rId44" Type="http://schemas.openxmlformats.org/officeDocument/2006/relationships/image" Target="../media/image50.png"/><Relationship Id="rId52" Type="http://schemas.openxmlformats.org/officeDocument/2006/relationships/image" Target="../media/image58.png"/><Relationship Id="rId60" Type="http://schemas.openxmlformats.org/officeDocument/2006/relationships/image" Target="../media/image66.png"/><Relationship Id="rId65" Type="http://schemas.openxmlformats.org/officeDocument/2006/relationships/image" Target="../media/image71.jpeg"/><Relationship Id="rId73" Type="http://schemas.openxmlformats.org/officeDocument/2006/relationships/image" Target="../media/image79.png"/><Relationship Id="rId4" Type="http://schemas.openxmlformats.org/officeDocument/2006/relationships/slideLayout" Target="../slideLayouts/slideLayout10.xml"/><Relationship Id="rId9" Type="http://schemas.openxmlformats.org/officeDocument/2006/relationships/image" Target="../media/image15.png"/><Relationship Id="rId13" Type="http://schemas.openxmlformats.org/officeDocument/2006/relationships/image" Target="../media/image19.png"/><Relationship Id="rId18" Type="http://schemas.openxmlformats.org/officeDocument/2006/relationships/image" Target="../media/image24.png"/><Relationship Id="rId39" Type="http://schemas.openxmlformats.org/officeDocument/2006/relationships/image" Target="../media/image45.png"/><Relationship Id="rId34" Type="http://schemas.openxmlformats.org/officeDocument/2006/relationships/image" Target="../media/image40.png"/><Relationship Id="rId50" Type="http://schemas.openxmlformats.org/officeDocument/2006/relationships/image" Target="../media/image56.png"/><Relationship Id="rId55" Type="http://schemas.openxmlformats.org/officeDocument/2006/relationships/image" Target="../media/image61.png"/><Relationship Id="rId76" Type="http://schemas.openxmlformats.org/officeDocument/2006/relationships/image" Target="../media/image82.png"/><Relationship Id="rId7" Type="http://schemas.openxmlformats.org/officeDocument/2006/relationships/image" Target="../media/image13.png"/><Relationship Id="rId71" Type="http://schemas.openxmlformats.org/officeDocument/2006/relationships/image" Target="../media/image7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ckground pattern&#10;&#10;Description automatically generated with medium confidence">
            <a:extLst>
              <a:ext uri="{FF2B5EF4-FFF2-40B4-BE49-F238E27FC236}">
                <a16:creationId xmlns:a16="http://schemas.microsoft.com/office/drawing/2014/main" id="{3577559A-9589-479A-AC15-8CA9DA8A9E49}"/>
              </a:ext>
            </a:extLst>
          </p:cNvPr>
          <p:cNvPicPr>
            <a:picLocks noGrp="1" noRot="1" noChangeAspect="1" noMove="1" noResize="1" noEditPoints="1" noAdjustHandles="1" noChangeArrowheads="1" noChangeShapeType="1" noCrop="1"/>
          </p:cNvPicPr>
          <p:nvPr/>
        </p:nvPicPr>
        <p:blipFill rotWithShape="1">
          <a:blip r:embed="rId2"/>
          <a:srcRect b="61765"/>
          <a:stretch/>
        </p:blipFill>
        <p:spPr>
          <a:xfrm>
            <a:off x="1507525" y="1"/>
            <a:ext cx="10684476" cy="5781229"/>
          </a:xfrm>
          <a:prstGeom prst="rect">
            <a:avLst/>
          </a:prstGeom>
        </p:spPr>
      </p:pic>
      <p:sp>
        <p:nvSpPr>
          <p:cNvPr id="2" name="Titel 1">
            <a:extLst>
              <a:ext uri="{FF2B5EF4-FFF2-40B4-BE49-F238E27FC236}">
                <a16:creationId xmlns:a16="http://schemas.microsoft.com/office/drawing/2014/main" id="{06B2F8F7-3271-5047-B06F-38205191D2FC}"/>
              </a:ext>
            </a:extLst>
          </p:cNvPr>
          <p:cNvSpPr>
            <a:spLocks noGrp="1"/>
          </p:cNvSpPr>
          <p:nvPr>
            <p:ph type="ctrTitle"/>
          </p:nvPr>
        </p:nvSpPr>
        <p:spPr>
          <a:xfrm>
            <a:off x="529184" y="384653"/>
            <a:ext cx="9144000" cy="781733"/>
          </a:xfrm>
        </p:spPr>
        <p:txBody>
          <a:bodyPr>
            <a:normAutofit/>
          </a:bodyPr>
          <a:lstStyle/>
          <a:p>
            <a:pPr algn="l"/>
            <a:r>
              <a:rPr lang="de-DE" sz="4800" dirty="0"/>
              <a:t>Musterpräsentation </a:t>
            </a:r>
            <a:r>
              <a:rPr lang="de-DE" sz="4800" dirty="0" err="1"/>
              <a:t>SBTi</a:t>
            </a:r>
            <a:endParaRPr lang="de-DE" sz="4800" dirty="0"/>
          </a:p>
        </p:txBody>
      </p:sp>
      <p:sp>
        <p:nvSpPr>
          <p:cNvPr id="3" name="Untertitel 2">
            <a:extLst>
              <a:ext uri="{FF2B5EF4-FFF2-40B4-BE49-F238E27FC236}">
                <a16:creationId xmlns:a16="http://schemas.microsoft.com/office/drawing/2014/main" id="{9E1C7147-7C24-454F-BE6E-19B2005BCC5A}"/>
              </a:ext>
            </a:extLst>
          </p:cNvPr>
          <p:cNvSpPr>
            <a:spLocks noGrp="1"/>
          </p:cNvSpPr>
          <p:nvPr>
            <p:ph type="subTitle" idx="1"/>
          </p:nvPr>
        </p:nvSpPr>
        <p:spPr>
          <a:xfrm>
            <a:off x="529184" y="1551038"/>
            <a:ext cx="10796186" cy="921033"/>
          </a:xfrm>
        </p:spPr>
        <p:txBody>
          <a:bodyPr/>
          <a:lstStyle/>
          <a:p>
            <a:pPr algn="l"/>
            <a:r>
              <a:rPr lang="de-DE" dirty="0"/>
              <a:t>Für die Verwendung durch Branchenverbände, Organisationen </a:t>
            </a:r>
            <a:r>
              <a:rPr lang="de-DE"/>
              <a:t>und Unternehmen</a:t>
            </a:r>
            <a:endParaRPr lang="de-DE" dirty="0"/>
          </a:p>
          <a:p>
            <a:endParaRPr lang="de-DE" dirty="0"/>
          </a:p>
        </p:txBody>
      </p:sp>
      <p:sp>
        <p:nvSpPr>
          <p:cNvPr id="4" name="Rechteck 3">
            <a:extLst>
              <a:ext uri="{FF2B5EF4-FFF2-40B4-BE49-F238E27FC236}">
                <a16:creationId xmlns:a16="http://schemas.microsoft.com/office/drawing/2014/main" id="{3CCCA134-F5E9-E44F-8C70-F0BC8EE238F0}"/>
              </a:ext>
            </a:extLst>
          </p:cNvPr>
          <p:cNvSpPr/>
          <p:nvPr/>
        </p:nvSpPr>
        <p:spPr>
          <a:xfrm>
            <a:off x="1444239" y="4264351"/>
            <a:ext cx="10049854" cy="2230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5644EB8E-BFD6-A746-A52E-CC4C263951A5}"/>
              </a:ext>
            </a:extLst>
          </p:cNvPr>
          <p:cNvSpPr txBox="1"/>
          <p:nvPr/>
        </p:nvSpPr>
        <p:spPr>
          <a:xfrm>
            <a:off x="529184" y="2336865"/>
            <a:ext cx="10796186" cy="1569660"/>
          </a:xfrm>
          <a:prstGeom prst="rect">
            <a:avLst/>
          </a:prstGeom>
          <a:noFill/>
        </p:spPr>
        <p:txBody>
          <a:bodyPr wrap="square" lIns="91440" tIns="45720" rIns="91440" bIns="45720" rtlCol="0" anchor="t">
            <a:spAutoFit/>
          </a:bodyPr>
          <a:lstStyle/>
          <a:p>
            <a:r>
              <a:rPr lang="de-DE" sz="1600" dirty="0">
                <a:latin typeface="Montserrat" panose="00000500000000000000" pitchFamily="2" charset="0"/>
                <a:cs typeface="Arial" panose="020B0604020202020204" pitchFamily="34" charset="0"/>
              </a:rPr>
              <a:t>Die einzelnen </a:t>
            </a:r>
            <a:r>
              <a:rPr lang="de-DE" sz="1600" dirty="0" err="1">
                <a:latin typeface="Montserrat" panose="00000500000000000000" pitchFamily="2" charset="0"/>
                <a:cs typeface="Arial" panose="020B0604020202020204" pitchFamily="34" charset="0"/>
              </a:rPr>
              <a:t>Slides</a:t>
            </a:r>
            <a:r>
              <a:rPr lang="de-DE" sz="1600" dirty="0">
                <a:latin typeface="Montserrat" panose="00000500000000000000" pitchFamily="2" charset="0"/>
                <a:cs typeface="Arial" panose="020B0604020202020204" pitchFamily="34" charset="0"/>
              </a:rPr>
              <a:t> können in beliebiger Auswahl verwendet und in Präsentationen eingebaut werden. Visuelle Anpassungen wie Einfügen des eigenen Logos, Anpassung der Schrift und der verwendeten Farben sind willkommen. Auch können Abbildungen kopiert und in andere </a:t>
            </a:r>
            <a:r>
              <a:rPr lang="de-DE" sz="1600" dirty="0" err="1">
                <a:latin typeface="Montserrat" panose="00000500000000000000" pitchFamily="2" charset="0"/>
                <a:cs typeface="Arial" panose="020B0604020202020204" pitchFamily="34" charset="0"/>
              </a:rPr>
              <a:t>Slides</a:t>
            </a:r>
            <a:r>
              <a:rPr lang="de-DE" sz="1600" dirty="0">
                <a:latin typeface="Montserrat" panose="00000500000000000000" pitchFamily="2" charset="0"/>
                <a:cs typeface="Arial" panose="020B0604020202020204" pitchFamily="34" charset="0"/>
              </a:rPr>
              <a:t> eingefügt werden. </a:t>
            </a:r>
          </a:p>
          <a:p>
            <a:endParaRPr lang="de-DE" sz="1600" dirty="0">
              <a:latin typeface="Montserrat" panose="00000500000000000000" pitchFamily="2" charset="0"/>
              <a:cs typeface="Arial" panose="020B0604020202020204" pitchFamily="34" charset="0"/>
            </a:endParaRPr>
          </a:p>
          <a:p>
            <a:r>
              <a:rPr lang="de-DE" sz="1600" dirty="0">
                <a:latin typeface="Montserrat" panose="00000500000000000000" pitchFamily="2" charset="0"/>
                <a:cs typeface="Arial"/>
              </a:rPr>
              <a:t>Nehmen Sie bitte mit sbti@go-for-impact.ch Kontakt auf, bevor Sie inhaltliche Anpassungen vornehmen. </a:t>
            </a:r>
            <a:endParaRPr lang="de-DE" sz="1600" dirty="0">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12737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B429FF-F553-BE42-9431-EFC9FBA4D828}"/>
              </a:ext>
            </a:extLst>
          </p:cNvPr>
          <p:cNvSpPr>
            <a:spLocks noGrp="1"/>
          </p:cNvSpPr>
          <p:nvPr>
            <p:ph type="title"/>
          </p:nvPr>
        </p:nvSpPr>
        <p:spPr>
          <a:xfrm>
            <a:off x="732182" y="182214"/>
            <a:ext cx="10515600" cy="677462"/>
          </a:xfrm>
        </p:spPr>
        <p:txBody>
          <a:bodyPr>
            <a:normAutofit/>
          </a:bodyPr>
          <a:lstStyle/>
          <a:p>
            <a:r>
              <a:rPr lang="de-DE" sz="2400" dirty="0"/>
              <a:t>Abwägung von Kosten und Nutzen</a:t>
            </a:r>
          </a:p>
        </p:txBody>
      </p:sp>
      <p:sp>
        <p:nvSpPr>
          <p:cNvPr id="5" name="Rechteck 4">
            <a:extLst>
              <a:ext uri="{FF2B5EF4-FFF2-40B4-BE49-F238E27FC236}">
                <a16:creationId xmlns:a16="http://schemas.microsoft.com/office/drawing/2014/main" id="{5770DDDA-3BC3-684C-8DC7-B8F02CF86B85}"/>
              </a:ext>
            </a:extLst>
          </p:cNvPr>
          <p:cNvSpPr/>
          <p:nvPr/>
        </p:nvSpPr>
        <p:spPr>
          <a:xfrm>
            <a:off x="2004772" y="4211835"/>
            <a:ext cx="2850777" cy="1025712"/>
          </a:xfrm>
          <a:prstGeom prst="rect">
            <a:avLst/>
          </a:prstGeom>
          <a:solidFill>
            <a:srgbClr val="00B3E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Investitionskosten</a:t>
            </a:r>
          </a:p>
        </p:txBody>
      </p:sp>
      <p:sp>
        <p:nvSpPr>
          <p:cNvPr id="7" name="Rechteck 6">
            <a:extLst>
              <a:ext uri="{FF2B5EF4-FFF2-40B4-BE49-F238E27FC236}">
                <a16:creationId xmlns:a16="http://schemas.microsoft.com/office/drawing/2014/main" id="{3C9AAD6A-BE5F-2E46-9644-EC48877191A9}"/>
              </a:ext>
            </a:extLst>
          </p:cNvPr>
          <p:cNvSpPr/>
          <p:nvPr/>
        </p:nvSpPr>
        <p:spPr>
          <a:xfrm>
            <a:off x="2004772" y="3815895"/>
            <a:ext cx="2850777" cy="392055"/>
          </a:xfrm>
          <a:prstGeom prst="rect">
            <a:avLst/>
          </a:prstGeom>
          <a:solidFill>
            <a:srgbClr val="00B3E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Kosten für </a:t>
            </a:r>
            <a:r>
              <a:rPr lang="de-DE" sz="1400" dirty="0" err="1">
                <a:latin typeface="Montserrat" panose="00000500000000000000" pitchFamily="2" charset="0"/>
                <a:cs typeface="Arial" panose="020B0604020202020204" pitchFamily="34" charset="0"/>
              </a:rPr>
              <a:t>SBTi</a:t>
            </a:r>
            <a:r>
              <a:rPr lang="de-DE" sz="1400" dirty="0">
                <a:latin typeface="Montserrat" panose="00000500000000000000" pitchFamily="2" charset="0"/>
                <a:cs typeface="Arial" panose="020B0604020202020204" pitchFamily="34" charset="0"/>
              </a:rPr>
              <a:t>-Antrag</a:t>
            </a:r>
          </a:p>
        </p:txBody>
      </p:sp>
      <p:sp>
        <p:nvSpPr>
          <p:cNvPr id="3" name="Isosceles Triangle 2">
            <a:extLst>
              <a:ext uri="{FF2B5EF4-FFF2-40B4-BE49-F238E27FC236}">
                <a16:creationId xmlns:a16="http://schemas.microsoft.com/office/drawing/2014/main" id="{08B01AD9-85B8-F899-27E9-4F4B318CF414}"/>
              </a:ext>
            </a:extLst>
          </p:cNvPr>
          <p:cNvSpPr/>
          <p:nvPr/>
        </p:nvSpPr>
        <p:spPr>
          <a:xfrm>
            <a:off x="5234620" y="5609657"/>
            <a:ext cx="1058333" cy="10044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5DB3F21-D63A-3D1C-9809-93D0FF1794EF}"/>
              </a:ext>
            </a:extLst>
          </p:cNvPr>
          <p:cNvSpPr/>
          <p:nvPr/>
        </p:nvSpPr>
        <p:spPr>
          <a:xfrm>
            <a:off x="3430161" y="5466513"/>
            <a:ext cx="4667250" cy="635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A53922D-7819-1EF1-D3C6-40BFEC2A1495}"/>
              </a:ext>
            </a:extLst>
          </p:cNvPr>
          <p:cNvSpPr/>
          <p:nvPr/>
        </p:nvSpPr>
        <p:spPr>
          <a:xfrm>
            <a:off x="2015326" y="5273848"/>
            <a:ext cx="2857500" cy="137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4E7A6BC-2D9E-0549-3B74-4D7FF626CDCD}"/>
              </a:ext>
            </a:extLst>
          </p:cNvPr>
          <p:cNvSpPr/>
          <p:nvPr/>
        </p:nvSpPr>
        <p:spPr>
          <a:xfrm>
            <a:off x="6837198" y="5237547"/>
            <a:ext cx="2857500" cy="137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hteck 7">
            <a:extLst>
              <a:ext uri="{FF2B5EF4-FFF2-40B4-BE49-F238E27FC236}">
                <a16:creationId xmlns:a16="http://schemas.microsoft.com/office/drawing/2014/main" id="{30EB49EB-8A99-A348-A263-A8B7ACE9358F}"/>
              </a:ext>
            </a:extLst>
          </p:cNvPr>
          <p:cNvSpPr/>
          <p:nvPr/>
        </p:nvSpPr>
        <p:spPr>
          <a:xfrm>
            <a:off x="6839879" y="4508127"/>
            <a:ext cx="2850777" cy="703622"/>
          </a:xfrm>
          <a:prstGeom prst="rect">
            <a:avLst/>
          </a:prstGeom>
          <a:solidFill>
            <a:srgbClr val="00B3E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Reduktion der Energiekosten</a:t>
            </a:r>
          </a:p>
        </p:txBody>
      </p:sp>
      <p:sp>
        <p:nvSpPr>
          <p:cNvPr id="9" name="Rechteck 8">
            <a:extLst>
              <a:ext uri="{FF2B5EF4-FFF2-40B4-BE49-F238E27FC236}">
                <a16:creationId xmlns:a16="http://schemas.microsoft.com/office/drawing/2014/main" id="{144FDCB8-5E11-4647-90C4-AB6D005773A2}"/>
              </a:ext>
            </a:extLst>
          </p:cNvPr>
          <p:cNvSpPr/>
          <p:nvPr/>
        </p:nvSpPr>
        <p:spPr>
          <a:xfrm>
            <a:off x="6839879" y="3377023"/>
            <a:ext cx="2850777" cy="1140839"/>
          </a:xfrm>
          <a:prstGeom prst="rect">
            <a:avLst/>
          </a:prstGeom>
          <a:solidFill>
            <a:srgbClr val="00C3B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Zugang zu Lieferketten</a:t>
            </a:r>
          </a:p>
        </p:txBody>
      </p:sp>
      <p:grpSp>
        <p:nvGrpSpPr>
          <p:cNvPr id="6" name="Gruppieren 5">
            <a:extLst>
              <a:ext uri="{FF2B5EF4-FFF2-40B4-BE49-F238E27FC236}">
                <a16:creationId xmlns:a16="http://schemas.microsoft.com/office/drawing/2014/main" id="{E74C0419-B108-8F4A-B324-A88AB1277AC2}"/>
              </a:ext>
            </a:extLst>
          </p:cNvPr>
          <p:cNvGrpSpPr/>
          <p:nvPr/>
        </p:nvGrpSpPr>
        <p:grpSpPr>
          <a:xfrm>
            <a:off x="6839875" y="1351897"/>
            <a:ext cx="2850781" cy="2024279"/>
            <a:chOff x="6687666" y="782247"/>
            <a:chExt cx="2850781" cy="2024279"/>
          </a:xfrm>
        </p:grpSpPr>
        <p:sp>
          <p:nvSpPr>
            <p:cNvPr id="10" name="Rechteck 9">
              <a:extLst>
                <a:ext uri="{FF2B5EF4-FFF2-40B4-BE49-F238E27FC236}">
                  <a16:creationId xmlns:a16="http://schemas.microsoft.com/office/drawing/2014/main" id="{028759FD-462F-A044-B9BD-AC277E0BFA01}"/>
                </a:ext>
              </a:extLst>
            </p:cNvPr>
            <p:cNvSpPr/>
            <p:nvPr/>
          </p:nvSpPr>
          <p:spPr>
            <a:xfrm>
              <a:off x="6687669" y="1770767"/>
              <a:ext cx="2850777" cy="344689"/>
            </a:xfrm>
            <a:prstGeom prst="rect">
              <a:avLst/>
            </a:prstGeom>
            <a:solidFill>
              <a:srgbClr val="FFB54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Reputationsgewinn</a:t>
              </a:r>
            </a:p>
          </p:txBody>
        </p:sp>
        <p:sp>
          <p:nvSpPr>
            <p:cNvPr id="11" name="Rechteck 10">
              <a:extLst>
                <a:ext uri="{FF2B5EF4-FFF2-40B4-BE49-F238E27FC236}">
                  <a16:creationId xmlns:a16="http://schemas.microsoft.com/office/drawing/2014/main" id="{24C43A09-111A-0E45-BECA-433F85B0A599}"/>
                </a:ext>
              </a:extLst>
            </p:cNvPr>
            <p:cNvSpPr/>
            <p:nvPr/>
          </p:nvSpPr>
          <p:spPr>
            <a:xfrm>
              <a:off x="6687668" y="1114729"/>
              <a:ext cx="2850776" cy="331635"/>
            </a:xfrm>
            <a:prstGeom prst="rect">
              <a:avLst/>
            </a:prstGeom>
            <a:solidFill>
              <a:srgbClr val="FF433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Erwartungen von Investoren</a:t>
              </a:r>
            </a:p>
          </p:txBody>
        </p:sp>
        <p:sp>
          <p:nvSpPr>
            <p:cNvPr id="12" name="Rechteck 11">
              <a:extLst>
                <a:ext uri="{FF2B5EF4-FFF2-40B4-BE49-F238E27FC236}">
                  <a16:creationId xmlns:a16="http://schemas.microsoft.com/office/drawing/2014/main" id="{63CC1921-6DEB-2B4F-8A44-713EFB390279}"/>
                </a:ext>
              </a:extLst>
            </p:cNvPr>
            <p:cNvSpPr/>
            <p:nvPr/>
          </p:nvSpPr>
          <p:spPr>
            <a:xfrm>
              <a:off x="6687670" y="2461838"/>
              <a:ext cx="2850777" cy="344688"/>
            </a:xfrm>
            <a:prstGeom prst="rect">
              <a:avLst/>
            </a:prstGeom>
            <a:solidFill>
              <a:srgbClr val="CEDE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Risikomanagement</a:t>
              </a:r>
            </a:p>
          </p:txBody>
        </p:sp>
        <p:sp>
          <p:nvSpPr>
            <p:cNvPr id="13" name="Rechteck 12">
              <a:extLst>
                <a:ext uri="{FF2B5EF4-FFF2-40B4-BE49-F238E27FC236}">
                  <a16:creationId xmlns:a16="http://schemas.microsoft.com/office/drawing/2014/main" id="{2FE099A4-10DF-0C44-89B4-8543773BD339}"/>
                </a:ext>
              </a:extLst>
            </p:cNvPr>
            <p:cNvSpPr/>
            <p:nvPr/>
          </p:nvSpPr>
          <p:spPr>
            <a:xfrm>
              <a:off x="6687667" y="1447211"/>
              <a:ext cx="2850777" cy="322709"/>
            </a:xfrm>
            <a:prstGeom prst="rect">
              <a:avLst/>
            </a:prstGeom>
            <a:solidFill>
              <a:srgbClr val="FF7F3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Innovationssprung</a:t>
              </a:r>
            </a:p>
          </p:txBody>
        </p:sp>
        <p:sp>
          <p:nvSpPr>
            <p:cNvPr id="14" name="Rechteck 13">
              <a:extLst>
                <a:ext uri="{FF2B5EF4-FFF2-40B4-BE49-F238E27FC236}">
                  <a16:creationId xmlns:a16="http://schemas.microsoft.com/office/drawing/2014/main" id="{10E859F8-4FA8-E14D-9E96-346BD140CDDF}"/>
                </a:ext>
              </a:extLst>
            </p:cNvPr>
            <p:cNvSpPr/>
            <p:nvPr/>
          </p:nvSpPr>
          <p:spPr>
            <a:xfrm>
              <a:off x="6687669" y="2116303"/>
              <a:ext cx="2850777" cy="344688"/>
            </a:xfrm>
            <a:prstGeom prst="rect">
              <a:avLst/>
            </a:prstGeom>
            <a:solidFill>
              <a:srgbClr val="F8E94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Mitarbeiterbindung</a:t>
              </a:r>
            </a:p>
          </p:txBody>
        </p:sp>
        <p:sp>
          <p:nvSpPr>
            <p:cNvPr id="16" name="Rechteck 15">
              <a:extLst>
                <a:ext uri="{FF2B5EF4-FFF2-40B4-BE49-F238E27FC236}">
                  <a16:creationId xmlns:a16="http://schemas.microsoft.com/office/drawing/2014/main" id="{DD9C1317-87F6-B146-AC3E-6A0EFF123F7E}"/>
                </a:ext>
              </a:extLst>
            </p:cNvPr>
            <p:cNvSpPr/>
            <p:nvPr/>
          </p:nvSpPr>
          <p:spPr>
            <a:xfrm>
              <a:off x="6687666" y="782247"/>
              <a:ext cx="2850777" cy="331635"/>
            </a:xfrm>
            <a:prstGeom prst="rect">
              <a:avLst/>
            </a:prstGeom>
            <a:solidFill>
              <a:srgbClr val="D939B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Zugang zu Kapital</a:t>
              </a:r>
            </a:p>
          </p:txBody>
        </p:sp>
      </p:grpSp>
    </p:spTree>
    <p:extLst>
      <p:ext uri="{BB962C8B-B14F-4D97-AF65-F5344CB8AC3E}">
        <p14:creationId xmlns:p14="http://schemas.microsoft.com/office/powerpoint/2010/main" val="280725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262E66D7-8750-9F49-8CD9-E8B95285AF3B}"/>
              </a:ext>
            </a:extLst>
          </p:cNvPr>
          <p:cNvSpPr>
            <a:spLocks noGrp="1"/>
          </p:cNvSpPr>
          <p:nvPr>
            <p:ph idx="1"/>
          </p:nvPr>
        </p:nvSpPr>
        <p:spPr>
          <a:xfrm>
            <a:off x="2107770" y="1076770"/>
            <a:ext cx="9246030" cy="5520583"/>
          </a:xfrm>
        </p:spPr>
        <p:txBody>
          <a:bodyPr/>
          <a:lstStyle/>
          <a:p>
            <a:pPr marL="457200" indent="-457200">
              <a:lnSpc>
                <a:spcPct val="100000"/>
              </a:lnSpc>
              <a:buFont typeface="+mj-lt"/>
              <a:buAutoNum type="arabicPeriod"/>
            </a:pPr>
            <a:r>
              <a:rPr lang="de-DE" dirty="0">
                <a:solidFill>
                  <a:schemeClr val="tx1">
                    <a:lumMod val="75000"/>
                    <a:lumOff val="25000"/>
                  </a:schemeClr>
                </a:solidFill>
              </a:rPr>
              <a:t>Absichtserklärung bei </a:t>
            </a:r>
            <a:r>
              <a:rPr lang="de-DE" dirty="0" err="1">
                <a:solidFill>
                  <a:schemeClr val="tx1">
                    <a:lumMod val="75000"/>
                    <a:lumOff val="25000"/>
                  </a:schemeClr>
                </a:solidFill>
              </a:rPr>
              <a:t>SBTi</a:t>
            </a:r>
            <a:r>
              <a:rPr lang="de-DE" dirty="0">
                <a:solidFill>
                  <a:schemeClr val="tx1">
                    <a:lumMod val="75000"/>
                    <a:lumOff val="25000"/>
                  </a:schemeClr>
                </a:solidFill>
              </a:rPr>
              <a:t> einreichen.</a:t>
            </a:r>
          </a:p>
          <a:p>
            <a:pPr marL="457200" indent="-457200">
              <a:lnSpc>
                <a:spcPct val="100000"/>
              </a:lnSpc>
              <a:buFont typeface="+mj-lt"/>
              <a:buAutoNum type="arabicPeriod"/>
            </a:pPr>
            <a:endParaRPr lang="de-DE" dirty="0">
              <a:solidFill>
                <a:schemeClr val="tx1">
                  <a:lumMod val="75000"/>
                  <a:lumOff val="25000"/>
                </a:schemeClr>
              </a:solidFill>
            </a:endParaRPr>
          </a:p>
          <a:p>
            <a:pPr marL="457200" indent="-457200">
              <a:lnSpc>
                <a:spcPct val="100000"/>
              </a:lnSpc>
              <a:buFont typeface="+mj-lt"/>
              <a:buAutoNum type="arabicPeriod"/>
            </a:pPr>
            <a:r>
              <a:rPr lang="de-DE" dirty="0">
                <a:solidFill>
                  <a:schemeClr val="tx1">
                    <a:lumMod val="75000"/>
                    <a:lumOff val="25000"/>
                  </a:schemeClr>
                </a:solidFill>
              </a:rPr>
              <a:t>Innerhalb von 24 Monaten Treibhausgasemissionen bilanzieren und Ziel für Emissionsreduktion setzen.</a:t>
            </a:r>
          </a:p>
          <a:p>
            <a:pPr marL="457200" indent="-457200">
              <a:lnSpc>
                <a:spcPct val="100000"/>
              </a:lnSpc>
              <a:buFont typeface="+mj-lt"/>
              <a:buAutoNum type="arabicPeriod"/>
            </a:pPr>
            <a:endParaRPr lang="de-DE" dirty="0">
              <a:solidFill>
                <a:schemeClr val="tx1">
                  <a:lumMod val="75000"/>
                  <a:lumOff val="25000"/>
                </a:schemeClr>
              </a:solidFill>
            </a:endParaRPr>
          </a:p>
          <a:p>
            <a:pPr marL="457200" indent="-457200">
              <a:lnSpc>
                <a:spcPct val="100000"/>
              </a:lnSpc>
              <a:buFont typeface="+mj-lt"/>
              <a:buAutoNum type="arabicPeriod"/>
            </a:pPr>
            <a:r>
              <a:rPr lang="de-DE" dirty="0">
                <a:solidFill>
                  <a:schemeClr val="tx1">
                    <a:lumMod val="75000"/>
                    <a:lumOff val="25000"/>
                  </a:schemeClr>
                </a:solidFill>
              </a:rPr>
              <a:t>Ziel bei </a:t>
            </a:r>
            <a:r>
              <a:rPr lang="de-DE" dirty="0" err="1">
                <a:solidFill>
                  <a:schemeClr val="tx1">
                    <a:lumMod val="75000"/>
                    <a:lumOff val="25000"/>
                  </a:schemeClr>
                </a:solidFill>
              </a:rPr>
              <a:t>SBTi</a:t>
            </a:r>
            <a:r>
              <a:rPr lang="de-DE" dirty="0">
                <a:solidFill>
                  <a:schemeClr val="tx1">
                    <a:lumMod val="75000"/>
                    <a:lumOff val="25000"/>
                  </a:schemeClr>
                </a:solidFill>
              </a:rPr>
              <a:t> einreichen und es überprüfen lassen.</a:t>
            </a:r>
          </a:p>
          <a:p>
            <a:pPr marL="457200" indent="-457200">
              <a:lnSpc>
                <a:spcPct val="100000"/>
              </a:lnSpc>
              <a:buFont typeface="+mj-lt"/>
              <a:buAutoNum type="arabicPeriod"/>
            </a:pPr>
            <a:endParaRPr lang="de-DE" dirty="0">
              <a:solidFill>
                <a:schemeClr val="tx1">
                  <a:lumMod val="75000"/>
                  <a:lumOff val="25000"/>
                </a:schemeClr>
              </a:solidFill>
            </a:endParaRPr>
          </a:p>
          <a:p>
            <a:pPr marL="457200" indent="-457200">
              <a:lnSpc>
                <a:spcPct val="100000"/>
              </a:lnSpc>
              <a:buFont typeface="+mj-lt"/>
              <a:buAutoNum type="arabicPeriod"/>
            </a:pPr>
            <a:r>
              <a:rPr lang="de-DE" dirty="0">
                <a:solidFill>
                  <a:schemeClr val="tx1">
                    <a:lumMod val="75000"/>
                    <a:lumOff val="25000"/>
                  </a:schemeClr>
                </a:solidFill>
              </a:rPr>
              <a:t>Ziel kommunizieren.</a:t>
            </a:r>
          </a:p>
          <a:p>
            <a:pPr marL="457200" indent="-457200">
              <a:lnSpc>
                <a:spcPct val="100000"/>
              </a:lnSpc>
              <a:buFont typeface="+mj-lt"/>
              <a:buAutoNum type="arabicPeriod"/>
            </a:pPr>
            <a:endParaRPr lang="de-DE" dirty="0">
              <a:solidFill>
                <a:schemeClr val="tx1">
                  <a:lumMod val="75000"/>
                  <a:lumOff val="25000"/>
                </a:schemeClr>
              </a:solidFill>
            </a:endParaRPr>
          </a:p>
          <a:p>
            <a:pPr marL="457200" indent="-457200">
              <a:lnSpc>
                <a:spcPct val="100000"/>
              </a:lnSpc>
              <a:buFont typeface="+mj-lt"/>
              <a:buAutoNum type="arabicPeriod"/>
            </a:pPr>
            <a:r>
              <a:rPr lang="de-DE" dirty="0">
                <a:solidFill>
                  <a:schemeClr val="tx1">
                    <a:lumMod val="75000"/>
                    <a:lumOff val="25000"/>
                  </a:schemeClr>
                </a:solidFill>
              </a:rPr>
              <a:t>Jährlich über Entwicklung der Emissionen berichten.</a:t>
            </a:r>
          </a:p>
        </p:txBody>
      </p:sp>
      <p:sp>
        <p:nvSpPr>
          <p:cNvPr id="2" name="Titel 1">
            <a:extLst>
              <a:ext uri="{FF2B5EF4-FFF2-40B4-BE49-F238E27FC236}">
                <a16:creationId xmlns:a16="http://schemas.microsoft.com/office/drawing/2014/main" id="{E6CBB51E-2559-9D4E-9A33-DF19FC843AD8}"/>
              </a:ext>
            </a:extLst>
          </p:cNvPr>
          <p:cNvSpPr>
            <a:spLocks noGrp="1"/>
          </p:cNvSpPr>
          <p:nvPr>
            <p:ph type="title"/>
          </p:nvPr>
        </p:nvSpPr>
        <p:spPr>
          <a:xfrm>
            <a:off x="837272" y="174148"/>
            <a:ext cx="10515600" cy="677462"/>
          </a:xfrm>
        </p:spPr>
        <p:txBody>
          <a:bodyPr>
            <a:normAutofit/>
          </a:bodyPr>
          <a:lstStyle/>
          <a:p>
            <a:r>
              <a:rPr lang="de-DE" sz="2400" dirty="0"/>
              <a:t>Schritte zum wissenschaftsbasierten Klimaziel</a:t>
            </a:r>
          </a:p>
        </p:txBody>
      </p:sp>
      <p:pic>
        <p:nvPicPr>
          <p:cNvPr id="2052" name="Picture 4">
            <a:extLst>
              <a:ext uri="{FF2B5EF4-FFF2-40B4-BE49-F238E27FC236}">
                <a16:creationId xmlns:a16="http://schemas.microsoft.com/office/drawing/2014/main" id="{6EB50EB2-DE12-354C-A44D-3BE1163D6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036" y="2109655"/>
            <a:ext cx="64716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71BFB1BA-2D01-1648-9BB5-153897C8DC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797" y="1026981"/>
            <a:ext cx="681639" cy="7200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BDD5B629-9413-EA4B-B7B6-8E15882BBC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2330" y="3308346"/>
            <a:ext cx="588571" cy="720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A91E1954-70A1-B847-BF78-13AB64E3B6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910" y="4275003"/>
            <a:ext cx="745412" cy="7200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4E83A500-392E-FE41-8B0B-E33535CF4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3771" y="5357677"/>
            <a:ext cx="88569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314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with medium confidence">
            <a:extLst>
              <a:ext uri="{FF2B5EF4-FFF2-40B4-BE49-F238E27FC236}">
                <a16:creationId xmlns:a16="http://schemas.microsoft.com/office/drawing/2014/main" id="{1769C071-E0B7-43B6-A093-F9C21D510644}"/>
              </a:ext>
            </a:extLst>
          </p:cNvPr>
          <p:cNvPicPr>
            <a:picLocks noChangeAspect="1"/>
          </p:cNvPicPr>
          <p:nvPr/>
        </p:nvPicPr>
        <p:blipFill rotWithShape="1">
          <a:blip r:embed="rId2"/>
          <a:srcRect b="61765"/>
          <a:stretch/>
        </p:blipFill>
        <p:spPr>
          <a:xfrm>
            <a:off x="1507525" y="1"/>
            <a:ext cx="10684476" cy="5781229"/>
          </a:xfrm>
          <a:prstGeom prst="rect">
            <a:avLst/>
          </a:prstGeom>
        </p:spPr>
      </p:pic>
      <p:sp>
        <p:nvSpPr>
          <p:cNvPr id="2" name="Titel 1">
            <a:extLst>
              <a:ext uri="{FF2B5EF4-FFF2-40B4-BE49-F238E27FC236}">
                <a16:creationId xmlns:a16="http://schemas.microsoft.com/office/drawing/2014/main" id="{10D71293-8373-5045-89BB-A2502CC8D218}"/>
              </a:ext>
            </a:extLst>
          </p:cNvPr>
          <p:cNvSpPr>
            <a:spLocks noGrp="1"/>
          </p:cNvSpPr>
          <p:nvPr>
            <p:ph type="title"/>
          </p:nvPr>
        </p:nvSpPr>
        <p:spPr/>
        <p:txBody>
          <a:bodyPr>
            <a:normAutofit/>
          </a:bodyPr>
          <a:lstStyle/>
          <a:p>
            <a:r>
              <a:rPr lang="de-DE" sz="2400" dirty="0"/>
              <a:t>Kosten für die Validierung</a:t>
            </a:r>
          </a:p>
        </p:txBody>
      </p:sp>
      <p:sp>
        <p:nvSpPr>
          <p:cNvPr id="3" name="Inhaltsplatzhalter 2">
            <a:extLst>
              <a:ext uri="{FF2B5EF4-FFF2-40B4-BE49-F238E27FC236}">
                <a16:creationId xmlns:a16="http://schemas.microsoft.com/office/drawing/2014/main" id="{80B7290E-EB35-2C43-B993-55C4CCE12707}"/>
              </a:ext>
            </a:extLst>
          </p:cNvPr>
          <p:cNvSpPr>
            <a:spLocks noGrp="1"/>
          </p:cNvSpPr>
          <p:nvPr>
            <p:ph idx="1"/>
          </p:nvPr>
        </p:nvSpPr>
        <p:spPr/>
        <p:txBody>
          <a:bodyPr>
            <a:normAutofit/>
          </a:bodyPr>
          <a:lstStyle/>
          <a:p>
            <a:pPr>
              <a:tabLst>
                <a:tab pos="258763" algn="l"/>
              </a:tabLst>
            </a:pPr>
            <a:r>
              <a:rPr lang="de-DE" dirty="0"/>
              <a:t>Vereinfachtes Verfahren für KMU (weniger als 500 Mitarbeitende)</a:t>
            </a:r>
          </a:p>
          <a:p>
            <a:pPr>
              <a:buNone/>
              <a:tabLst>
                <a:tab pos="258763" algn="l"/>
              </a:tabLst>
            </a:pPr>
            <a:r>
              <a:rPr lang="de-DE" dirty="0"/>
              <a:t>	1000 $ </a:t>
            </a:r>
          </a:p>
          <a:p>
            <a:pPr>
              <a:buNone/>
              <a:tabLst>
                <a:tab pos="258763" algn="l"/>
              </a:tabLst>
            </a:pPr>
            <a:endParaRPr lang="de-DE" dirty="0"/>
          </a:p>
          <a:p>
            <a:pPr>
              <a:tabLst>
                <a:tab pos="258763" algn="l"/>
              </a:tabLst>
            </a:pPr>
            <a:r>
              <a:rPr lang="de-DE" dirty="0"/>
              <a:t>Für </a:t>
            </a:r>
            <a:r>
              <a:rPr lang="de-DE" dirty="0" err="1"/>
              <a:t>Grossunternehmen</a:t>
            </a:r>
            <a:r>
              <a:rPr lang="de-DE" dirty="0"/>
              <a:t>:</a:t>
            </a:r>
          </a:p>
          <a:p>
            <a:pPr marL="228600" lvl="1">
              <a:buNone/>
              <a:tabLst>
                <a:tab pos="258763" algn="l"/>
              </a:tabLst>
            </a:pPr>
            <a:r>
              <a:rPr lang="de-DE" sz="2400" dirty="0"/>
              <a:t>	Validierung eines Ziels für die nächsten 5 bis 10 Jahre: 9500 $</a:t>
            </a:r>
          </a:p>
          <a:p>
            <a:pPr marL="228600" lvl="1">
              <a:buNone/>
              <a:tabLst>
                <a:tab pos="258763" algn="l"/>
              </a:tabLst>
            </a:pPr>
            <a:r>
              <a:rPr lang="de-DE" sz="2400" dirty="0"/>
              <a:t>	Zusätzlich ein Netto-Null-Ziel: insgesamt 14‘500 $</a:t>
            </a:r>
          </a:p>
          <a:p>
            <a:pPr marL="228600" lvl="1">
              <a:buNone/>
              <a:tabLst>
                <a:tab pos="258763" algn="l"/>
              </a:tabLst>
            </a:pPr>
            <a:endParaRPr lang="de-DE" sz="2400" dirty="0"/>
          </a:p>
          <a:p>
            <a:pPr marL="342900" lvl="1" indent="-342900">
              <a:tabLst>
                <a:tab pos="258763" algn="l"/>
              </a:tabLst>
            </a:pPr>
            <a:r>
              <a:rPr lang="de-DE" sz="2400" dirty="0"/>
              <a:t>Keine jährlich wiederkehrenden Kosten</a:t>
            </a:r>
          </a:p>
        </p:txBody>
      </p:sp>
    </p:spTree>
    <p:extLst>
      <p:ext uri="{BB962C8B-B14F-4D97-AF65-F5344CB8AC3E}">
        <p14:creationId xmlns:p14="http://schemas.microsoft.com/office/powerpoint/2010/main" val="516655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with medium confidence">
            <a:extLst>
              <a:ext uri="{FF2B5EF4-FFF2-40B4-BE49-F238E27FC236}">
                <a16:creationId xmlns:a16="http://schemas.microsoft.com/office/drawing/2014/main" id="{3E6FAC79-8793-4E85-9200-57A100B1F73B}"/>
              </a:ext>
            </a:extLst>
          </p:cNvPr>
          <p:cNvPicPr>
            <a:picLocks noGrp="1" noRot="1" noChangeAspect="1" noMove="1" noResize="1" noEditPoints="1" noAdjustHandles="1" noChangeArrowheads="1" noChangeShapeType="1" noCrop="1"/>
          </p:cNvPicPr>
          <p:nvPr/>
        </p:nvPicPr>
        <p:blipFill rotWithShape="1">
          <a:blip r:embed="rId2"/>
          <a:srcRect b="61765"/>
          <a:stretch/>
        </p:blipFill>
        <p:spPr>
          <a:xfrm>
            <a:off x="1507525" y="1"/>
            <a:ext cx="10684476" cy="5781229"/>
          </a:xfrm>
          <a:prstGeom prst="rect">
            <a:avLst/>
          </a:prstGeom>
        </p:spPr>
      </p:pic>
      <p:sp>
        <p:nvSpPr>
          <p:cNvPr id="2" name="Title 1">
            <a:extLst>
              <a:ext uri="{FF2B5EF4-FFF2-40B4-BE49-F238E27FC236}">
                <a16:creationId xmlns:a16="http://schemas.microsoft.com/office/drawing/2014/main" id="{1EB0E08E-491F-F5C8-3CA2-638ED630A59F}"/>
              </a:ext>
            </a:extLst>
          </p:cNvPr>
          <p:cNvSpPr>
            <a:spLocks noGrp="1"/>
          </p:cNvSpPr>
          <p:nvPr>
            <p:ph type="title"/>
          </p:nvPr>
        </p:nvSpPr>
        <p:spPr>
          <a:xfrm>
            <a:off x="838200" y="164529"/>
            <a:ext cx="10515600" cy="677462"/>
          </a:xfrm>
        </p:spPr>
        <p:txBody>
          <a:bodyPr>
            <a:normAutofit/>
          </a:bodyPr>
          <a:lstStyle/>
          <a:p>
            <a:r>
              <a:rPr lang="de-CH" sz="2400">
                <a:cs typeface="Arial"/>
              </a:rPr>
              <a:t>Treibhausgasbilanzierung</a:t>
            </a:r>
            <a:endParaRPr lang="de-CH" sz="2400"/>
          </a:p>
        </p:txBody>
      </p:sp>
      <p:sp>
        <p:nvSpPr>
          <p:cNvPr id="3" name="Content Placeholder 2">
            <a:extLst>
              <a:ext uri="{FF2B5EF4-FFF2-40B4-BE49-F238E27FC236}">
                <a16:creationId xmlns:a16="http://schemas.microsoft.com/office/drawing/2014/main" id="{629F54F4-E60B-9110-8CB4-4297CBFB4CFC}"/>
              </a:ext>
            </a:extLst>
          </p:cNvPr>
          <p:cNvSpPr>
            <a:spLocks noGrp="1"/>
          </p:cNvSpPr>
          <p:nvPr>
            <p:ph idx="1"/>
          </p:nvPr>
        </p:nvSpPr>
        <p:spPr/>
        <p:txBody>
          <a:bodyPr vert="horz" lIns="91440" tIns="45720" rIns="91440" bIns="45720" rtlCol="0" anchor="t">
            <a:normAutofit/>
          </a:bodyPr>
          <a:lstStyle/>
          <a:p>
            <a:pPr marL="0" indent="0">
              <a:buNone/>
              <a:tabLst>
                <a:tab pos="5220000" algn="l"/>
              </a:tabLst>
            </a:pPr>
            <a:r>
              <a:rPr lang="de-CH" dirty="0">
                <a:cs typeface="Arial"/>
              </a:rPr>
              <a:t>Falls Sie schon mit einer Energieagentur zusammenarbeiten, so empfehlen wir Ihnen, sich zunächst an Ihren Berater zu wenden:</a:t>
            </a:r>
          </a:p>
          <a:p>
            <a:pPr marL="0" indent="0" defTabSz="900000">
              <a:lnSpc>
                <a:spcPct val="100000"/>
              </a:lnSpc>
              <a:buNone/>
              <a:tabLst>
                <a:tab pos="5220000" algn="l"/>
              </a:tabLst>
            </a:pPr>
            <a:r>
              <a:rPr lang="de-CH" dirty="0">
                <a:solidFill>
                  <a:srgbClr val="39A6AD"/>
                </a:solidFill>
                <a:cs typeface="Arial"/>
                <a:hlinkClick r:id="rId3">
                  <a:extLst>
                    <a:ext uri="{A12FA001-AC4F-418D-AE19-62706E023703}">
                      <ahyp:hlinkClr xmlns:ahyp="http://schemas.microsoft.com/office/drawing/2018/hyperlinkcolor" val="tx"/>
                    </a:ext>
                  </a:extLst>
                </a:hlinkClick>
              </a:rPr>
              <a:t>Act </a:t>
            </a:r>
            <a:r>
              <a:rPr lang="de-CH" dirty="0">
                <a:solidFill>
                  <a:srgbClr val="39A6AD"/>
                </a:solidFill>
                <a:cs typeface="Arial"/>
              </a:rPr>
              <a:t>	</a:t>
            </a:r>
            <a:r>
              <a:rPr lang="de-CH" dirty="0" err="1">
                <a:solidFill>
                  <a:srgbClr val="39A6AD"/>
                </a:solidFill>
                <a:cs typeface="Arial"/>
                <a:hlinkClick r:id="rId4">
                  <a:extLst>
                    <a:ext uri="{A12FA001-AC4F-418D-AE19-62706E023703}">
                      <ahyp:hlinkClr xmlns:ahyp="http://schemas.microsoft.com/office/drawing/2018/hyperlinkcolor" val="tx"/>
                    </a:ext>
                  </a:extLst>
                </a:hlinkClick>
              </a:rPr>
              <a:t>EnAW</a:t>
            </a:r>
            <a:endParaRPr lang="de-CH" sz="1000" dirty="0">
              <a:solidFill>
                <a:srgbClr val="39A6AD"/>
              </a:solidFill>
              <a:cs typeface="Arial"/>
            </a:endParaRPr>
          </a:p>
          <a:p>
            <a:pPr marL="0" indent="0">
              <a:spcBef>
                <a:spcPts val="2000"/>
              </a:spcBef>
              <a:buNone/>
              <a:tabLst>
                <a:tab pos="5220000" algn="l"/>
              </a:tabLst>
            </a:pPr>
            <a:r>
              <a:rPr lang="de-CH" dirty="0">
                <a:cs typeface="Arial"/>
              </a:rPr>
              <a:t>Die folgenden Beratungsunternehmen können Sie bei der Bilanzierung Ihrer Treibhausgasemissionen im Ausland und bei der Erfassung von Emissionen entlang Ihrer Lieferketten unterstützen:</a:t>
            </a:r>
          </a:p>
          <a:p>
            <a:pPr marL="0" indent="0">
              <a:lnSpc>
                <a:spcPct val="100000"/>
              </a:lnSpc>
              <a:buNone/>
              <a:tabLst>
                <a:tab pos="5220000" algn="l"/>
              </a:tabLst>
            </a:pPr>
            <a:r>
              <a:rPr lang="de-CH" dirty="0">
                <a:solidFill>
                  <a:srgbClr val="39A6AD"/>
                </a:solidFill>
                <a:cs typeface="Arial"/>
                <a:hlinkClick r:id="rId5">
                  <a:extLst>
                    <a:ext uri="{A12FA001-AC4F-418D-AE19-62706E023703}">
                      <ahyp:hlinkClr xmlns:ahyp="http://schemas.microsoft.com/office/drawing/2018/hyperlinkcolor" val="tx"/>
                    </a:ext>
                  </a:extLst>
                </a:hlinkClick>
              </a:rPr>
              <a:t>Climate Services</a:t>
            </a:r>
            <a:r>
              <a:rPr lang="de-CH" dirty="0">
                <a:solidFill>
                  <a:srgbClr val="39A6AD"/>
                </a:solidFill>
                <a:cs typeface="Arial"/>
              </a:rPr>
              <a:t>	</a:t>
            </a:r>
            <a:r>
              <a:rPr lang="de-CH" dirty="0">
                <a:solidFill>
                  <a:srgbClr val="39A6AD"/>
                </a:solidFill>
                <a:cs typeface="Arial"/>
                <a:hlinkClick r:id="rId6">
                  <a:extLst>
                    <a:ext uri="{A12FA001-AC4F-418D-AE19-62706E023703}">
                      <ahyp:hlinkClr xmlns:ahyp="http://schemas.microsoft.com/office/drawing/2018/hyperlinkcolor" val="tx"/>
                    </a:ext>
                  </a:extLst>
                </a:hlinkClick>
              </a:rPr>
              <a:t>DSS+ (früher Sofies)</a:t>
            </a:r>
            <a:endParaRPr lang="de-CH" dirty="0">
              <a:solidFill>
                <a:srgbClr val="39A6AD"/>
              </a:solidFill>
              <a:cs typeface="Arial"/>
            </a:endParaRPr>
          </a:p>
          <a:p>
            <a:pPr marL="0" indent="0">
              <a:lnSpc>
                <a:spcPct val="100000"/>
              </a:lnSpc>
              <a:buNone/>
              <a:tabLst>
                <a:tab pos="5220000" algn="l"/>
              </a:tabLst>
            </a:pPr>
            <a:r>
              <a:rPr lang="de-CH" dirty="0" err="1">
                <a:solidFill>
                  <a:srgbClr val="39A6AD"/>
                </a:solidFill>
                <a:cs typeface="Arial"/>
                <a:hlinkClick r:id="rId7">
                  <a:extLst>
                    <a:ext uri="{A12FA001-AC4F-418D-AE19-62706E023703}">
                      <ahyp:hlinkClr xmlns:ahyp="http://schemas.microsoft.com/office/drawing/2018/hyperlinkcolor" val="tx"/>
                    </a:ext>
                  </a:extLst>
                </a:hlinkClick>
              </a:rPr>
              <a:t>Elevate</a:t>
            </a:r>
            <a:r>
              <a:rPr lang="de-CH" dirty="0">
                <a:solidFill>
                  <a:srgbClr val="39A6AD"/>
                </a:solidFill>
                <a:cs typeface="Arial"/>
                <a:hlinkClick r:id="rId7">
                  <a:extLst>
                    <a:ext uri="{A12FA001-AC4F-418D-AE19-62706E023703}">
                      <ahyp:hlinkClr xmlns:ahyp="http://schemas.microsoft.com/office/drawing/2018/hyperlinkcolor" val="tx"/>
                    </a:ext>
                  </a:extLst>
                </a:hlinkClick>
              </a:rPr>
              <a:t> (früher BSD)</a:t>
            </a:r>
            <a:r>
              <a:rPr lang="de-CH" dirty="0">
                <a:solidFill>
                  <a:srgbClr val="39A6AD"/>
                </a:solidFill>
                <a:cs typeface="Arial"/>
              </a:rPr>
              <a:t>	</a:t>
            </a:r>
            <a:r>
              <a:rPr lang="de-CH" dirty="0">
                <a:solidFill>
                  <a:srgbClr val="39A6AD"/>
                </a:solidFill>
                <a:cs typeface="Arial"/>
                <a:hlinkClick r:id="rId8">
                  <a:extLst>
                    <a:ext uri="{A12FA001-AC4F-418D-AE19-62706E023703}">
                      <ahyp:hlinkClr xmlns:ahyp="http://schemas.microsoft.com/office/drawing/2018/hyperlinkcolor" val="tx"/>
                    </a:ext>
                  </a:extLst>
                </a:hlinkClick>
              </a:rPr>
              <a:t>Energie Zukunft Schweiz</a:t>
            </a:r>
            <a:endParaRPr lang="de-CH" dirty="0">
              <a:solidFill>
                <a:srgbClr val="39A6AD"/>
              </a:solidFill>
              <a:cs typeface="Arial"/>
            </a:endParaRPr>
          </a:p>
          <a:p>
            <a:pPr marL="0" indent="0">
              <a:lnSpc>
                <a:spcPct val="100000"/>
              </a:lnSpc>
              <a:buNone/>
              <a:tabLst>
                <a:tab pos="5220000" algn="l"/>
              </a:tabLst>
            </a:pPr>
            <a:r>
              <a:rPr lang="de-CH" dirty="0">
                <a:solidFill>
                  <a:srgbClr val="39A6AD"/>
                </a:solidFill>
                <a:cs typeface="Arial"/>
                <a:hlinkClick r:id="rId9">
                  <a:extLst>
                    <a:ext uri="{A12FA001-AC4F-418D-AE19-62706E023703}">
                      <ahyp:hlinkClr xmlns:ahyp="http://schemas.microsoft.com/office/drawing/2018/hyperlinkcolor" val="tx"/>
                    </a:ext>
                  </a:extLst>
                </a:hlinkClick>
              </a:rPr>
              <a:t>Energy Move </a:t>
            </a:r>
            <a:r>
              <a:rPr lang="de-CH" dirty="0" err="1">
                <a:solidFill>
                  <a:srgbClr val="39A6AD"/>
                </a:solidFill>
                <a:cs typeface="Arial"/>
                <a:hlinkClick r:id="rId9">
                  <a:extLst>
                    <a:ext uri="{A12FA001-AC4F-418D-AE19-62706E023703}">
                      <ahyp:hlinkClr xmlns:ahyp="http://schemas.microsoft.com/office/drawing/2018/hyperlinkcolor" val="tx"/>
                    </a:ext>
                  </a:extLst>
                </a:hlinkClick>
              </a:rPr>
              <a:t>sarl</a:t>
            </a:r>
            <a:r>
              <a:rPr lang="de-CH" dirty="0">
                <a:solidFill>
                  <a:srgbClr val="39A6AD"/>
                </a:solidFill>
                <a:cs typeface="Arial"/>
              </a:rPr>
              <a:t>	</a:t>
            </a:r>
            <a:r>
              <a:rPr lang="de-CH" dirty="0" err="1">
                <a:solidFill>
                  <a:srgbClr val="39A6AD"/>
                </a:solidFill>
                <a:cs typeface="Arial"/>
                <a:hlinkClick r:id="rId10">
                  <a:extLst>
                    <a:ext uri="{A12FA001-AC4F-418D-AE19-62706E023703}">
                      <ahyp:hlinkClr xmlns:ahyp="http://schemas.microsoft.com/office/drawing/2018/hyperlinkcolor" val="tx"/>
                    </a:ext>
                  </a:extLst>
                </a:hlinkClick>
              </a:rPr>
              <a:t>Intep</a:t>
            </a:r>
            <a:endParaRPr lang="de-CH" dirty="0">
              <a:solidFill>
                <a:srgbClr val="39A6AD"/>
              </a:solidFill>
              <a:cs typeface="Arial"/>
            </a:endParaRPr>
          </a:p>
          <a:p>
            <a:pPr marL="0" indent="0">
              <a:lnSpc>
                <a:spcPct val="100000"/>
              </a:lnSpc>
              <a:buNone/>
              <a:tabLst>
                <a:tab pos="5220000" algn="l"/>
              </a:tabLst>
            </a:pPr>
            <a:r>
              <a:rPr lang="de-CH" dirty="0">
                <a:solidFill>
                  <a:srgbClr val="39A6AD"/>
                </a:solidFill>
                <a:cs typeface="Arial"/>
                <a:hlinkClick r:id="rId11">
                  <a:extLst>
                    <a:ext uri="{A12FA001-AC4F-418D-AE19-62706E023703}">
                      <ahyp:hlinkClr xmlns:ahyp="http://schemas.microsoft.com/office/drawing/2018/hyperlinkcolor" val="tx"/>
                    </a:ext>
                  </a:extLst>
                </a:hlinkClick>
              </a:rPr>
              <a:t>PME Durable</a:t>
            </a:r>
            <a:r>
              <a:rPr lang="de-CH" dirty="0">
                <a:solidFill>
                  <a:srgbClr val="39A6AD"/>
                </a:solidFill>
                <a:cs typeface="Arial"/>
              </a:rPr>
              <a:t>	</a:t>
            </a:r>
            <a:r>
              <a:rPr lang="de-CH" dirty="0">
                <a:solidFill>
                  <a:srgbClr val="39A6AD"/>
                </a:solidFill>
                <a:cs typeface="Arial"/>
                <a:hlinkClick r:id="rId12">
                  <a:extLst>
                    <a:ext uri="{A12FA001-AC4F-418D-AE19-62706E023703}">
                      <ahyp:hlinkClr xmlns:ahyp="http://schemas.microsoft.com/office/drawing/2018/hyperlinkcolor" val="tx"/>
                    </a:ext>
                  </a:extLst>
                </a:hlinkClick>
              </a:rPr>
              <a:t>South Pole</a:t>
            </a:r>
            <a:endParaRPr lang="de-CH" dirty="0">
              <a:solidFill>
                <a:srgbClr val="39A6AD"/>
              </a:solidFill>
              <a:cs typeface="Arial"/>
            </a:endParaRPr>
          </a:p>
          <a:p>
            <a:pPr marL="0" indent="0">
              <a:lnSpc>
                <a:spcPct val="100000"/>
              </a:lnSpc>
              <a:buNone/>
              <a:tabLst>
                <a:tab pos="5220000" algn="l"/>
              </a:tabLst>
            </a:pPr>
            <a:r>
              <a:rPr lang="de-CH" dirty="0">
                <a:solidFill>
                  <a:srgbClr val="39A6AD"/>
                </a:solidFill>
                <a:cs typeface="Arial"/>
                <a:hlinkClick r:id="rId13">
                  <a:extLst>
                    <a:ext uri="{A12FA001-AC4F-418D-AE19-62706E023703}">
                      <ahyp:hlinkClr xmlns:ahyp="http://schemas.microsoft.com/office/drawing/2018/hyperlinkcolor" val="tx"/>
                    </a:ext>
                  </a:extLst>
                </a:hlinkClick>
              </a:rPr>
              <a:t>Stiftung Myclimate</a:t>
            </a:r>
            <a:r>
              <a:rPr lang="de-CH" dirty="0">
                <a:solidFill>
                  <a:srgbClr val="39A6AD"/>
                </a:solidFill>
                <a:cs typeface="Arial"/>
              </a:rPr>
              <a:t>	</a:t>
            </a:r>
            <a:r>
              <a:rPr lang="de-CH" dirty="0">
                <a:solidFill>
                  <a:srgbClr val="39A6AD"/>
                </a:solidFill>
                <a:cs typeface="Arial"/>
                <a:hlinkClick r:id="rId14">
                  <a:extLst>
                    <a:ext uri="{A12FA001-AC4F-418D-AE19-62706E023703}">
                      <ahyp:hlinkClr xmlns:ahyp="http://schemas.microsoft.com/office/drawing/2018/hyperlinkcolor" val="tx"/>
                    </a:ext>
                  </a:extLst>
                </a:hlinkClick>
              </a:rPr>
              <a:t>Swiss Climate</a:t>
            </a:r>
            <a:endParaRPr lang="de-CH" dirty="0">
              <a:solidFill>
                <a:srgbClr val="39A6AD"/>
              </a:solidFill>
              <a:cs typeface="Arial"/>
            </a:endParaRPr>
          </a:p>
          <a:p>
            <a:pPr marL="0" indent="0">
              <a:buNone/>
              <a:tabLst>
                <a:tab pos="5220000" algn="l"/>
              </a:tabLst>
            </a:pPr>
            <a:endParaRPr lang="de-CH" dirty="0">
              <a:cs typeface="Arial"/>
            </a:endParaRPr>
          </a:p>
          <a:p>
            <a:pPr marL="0" indent="0">
              <a:buNone/>
              <a:tabLst>
                <a:tab pos="5220000" algn="l"/>
              </a:tabLst>
            </a:pPr>
            <a:endParaRPr lang="de-CH" dirty="0"/>
          </a:p>
          <a:p>
            <a:pPr marL="0" indent="0">
              <a:buNone/>
              <a:tabLst>
                <a:tab pos="5220000" algn="l"/>
              </a:tabLst>
            </a:pPr>
            <a:endParaRPr lang="de-CH" dirty="0">
              <a:cs typeface="Arial"/>
            </a:endParaRPr>
          </a:p>
          <a:p>
            <a:pPr marL="0" indent="0">
              <a:buNone/>
              <a:tabLst>
                <a:tab pos="5220000" algn="l"/>
              </a:tabLst>
            </a:pPr>
            <a:endParaRPr lang="de-CH" dirty="0">
              <a:cs typeface="Arial"/>
            </a:endParaRPr>
          </a:p>
          <a:p>
            <a:pPr marL="0" indent="0">
              <a:buNone/>
            </a:pPr>
            <a:endParaRPr lang="de-CH" dirty="0">
              <a:cs typeface="Arial"/>
            </a:endParaRPr>
          </a:p>
        </p:txBody>
      </p:sp>
    </p:spTree>
    <p:extLst>
      <p:ext uri="{BB962C8B-B14F-4D97-AF65-F5344CB8AC3E}">
        <p14:creationId xmlns:p14="http://schemas.microsoft.com/office/powerpoint/2010/main" val="505732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with medium confidence">
            <a:extLst>
              <a:ext uri="{FF2B5EF4-FFF2-40B4-BE49-F238E27FC236}">
                <a16:creationId xmlns:a16="http://schemas.microsoft.com/office/drawing/2014/main" id="{1CD6204E-A6B0-47D3-967A-F1BF9320106A}"/>
              </a:ext>
            </a:extLst>
          </p:cNvPr>
          <p:cNvPicPr>
            <a:picLocks noGrp="1" noRot="1" noChangeAspect="1" noMove="1" noResize="1" noEditPoints="1" noAdjustHandles="1" noChangeArrowheads="1" noChangeShapeType="1" noCrop="1"/>
          </p:cNvPicPr>
          <p:nvPr/>
        </p:nvPicPr>
        <p:blipFill rotWithShape="1">
          <a:blip r:embed="rId2"/>
          <a:srcRect b="61765"/>
          <a:stretch/>
        </p:blipFill>
        <p:spPr>
          <a:xfrm>
            <a:off x="1507525" y="1"/>
            <a:ext cx="10684476" cy="5781229"/>
          </a:xfrm>
          <a:prstGeom prst="rect">
            <a:avLst/>
          </a:prstGeom>
        </p:spPr>
      </p:pic>
      <p:sp>
        <p:nvSpPr>
          <p:cNvPr id="2" name="Titel 1">
            <a:extLst>
              <a:ext uri="{FF2B5EF4-FFF2-40B4-BE49-F238E27FC236}">
                <a16:creationId xmlns:a16="http://schemas.microsoft.com/office/drawing/2014/main" id="{571F80C1-7416-0E47-8ADB-20F4AE5BD0CF}"/>
              </a:ext>
            </a:extLst>
          </p:cNvPr>
          <p:cNvSpPr>
            <a:spLocks noGrp="1"/>
          </p:cNvSpPr>
          <p:nvPr>
            <p:ph type="title"/>
          </p:nvPr>
        </p:nvSpPr>
        <p:spPr/>
        <p:txBody>
          <a:bodyPr>
            <a:normAutofit/>
          </a:bodyPr>
          <a:lstStyle/>
          <a:p>
            <a:r>
              <a:rPr lang="de-DE" sz="2400" dirty="0"/>
              <a:t>Weitere Informationen</a:t>
            </a:r>
          </a:p>
        </p:txBody>
      </p:sp>
      <p:sp>
        <p:nvSpPr>
          <p:cNvPr id="3" name="Inhaltsplatzhalter 2">
            <a:extLst>
              <a:ext uri="{FF2B5EF4-FFF2-40B4-BE49-F238E27FC236}">
                <a16:creationId xmlns:a16="http://schemas.microsoft.com/office/drawing/2014/main" id="{C77C1FA7-87CE-4C45-B3CC-0342CD82BA3B}"/>
              </a:ext>
            </a:extLst>
          </p:cNvPr>
          <p:cNvSpPr>
            <a:spLocks noGrp="1"/>
          </p:cNvSpPr>
          <p:nvPr>
            <p:ph idx="1"/>
          </p:nvPr>
        </p:nvSpPr>
        <p:spPr/>
        <p:txBody>
          <a:bodyPr/>
          <a:lstStyle/>
          <a:p>
            <a:pPr marL="0" indent="0">
              <a:lnSpc>
                <a:spcPct val="125000"/>
              </a:lnSpc>
              <a:buNone/>
            </a:pPr>
            <a:r>
              <a:rPr lang="de-DE" dirty="0"/>
              <a:t>Der Verein „Go </a:t>
            </a:r>
            <a:r>
              <a:rPr lang="de-DE" dirty="0" err="1"/>
              <a:t>for</a:t>
            </a:r>
            <a:r>
              <a:rPr lang="de-DE" dirty="0"/>
              <a:t> Impact“ bietet Unternehmen, die sich für </a:t>
            </a:r>
            <a:r>
              <a:rPr lang="de-DE" dirty="0" err="1"/>
              <a:t>SBTi</a:t>
            </a:r>
            <a:r>
              <a:rPr lang="de-DE" dirty="0"/>
              <a:t> interessieren, </a:t>
            </a:r>
            <a:r>
              <a:rPr lang="de-DE" b="1" dirty="0">
                <a:solidFill>
                  <a:srgbClr val="3D5F61"/>
                </a:solidFill>
              </a:rPr>
              <a:t>kostenlose Beratungsgespräche </a:t>
            </a:r>
            <a:r>
              <a:rPr lang="de-DE" dirty="0"/>
              <a:t>an. Termine für Beratungsgespräche können vereinbart werden unter:</a:t>
            </a:r>
          </a:p>
          <a:p>
            <a:pPr marL="0" indent="0">
              <a:lnSpc>
                <a:spcPct val="125000"/>
              </a:lnSpc>
              <a:buNone/>
            </a:pPr>
            <a:r>
              <a:rPr lang="de-DE" dirty="0">
                <a:solidFill>
                  <a:srgbClr val="39A6AD"/>
                </a:solidFill>
                <a:hlinkClick r:id="rId3">
                  <a:extLst>
                    <a:ext uri="{A12FA001-AC4F-418D-AE19-62706E023703}">
                      <ahyp:hlinkClr xmlns:ahyp="http://schemas.microsoft.com/office/drawing/2018/hyperlinkcolor" val="tx"/>
                    </a:ext>
                  </a:extLst>
                </a:hlinkClick>
              </a:rPr>
              <a:t>sbti@go-for-impact.ch</a:t>
            </a:r>
            <a:endParaRPr lang="de-DE" dirty="0">
              <a:solidFill>
                <a:srgbClr val="39A6AD"/>
              </a:solidFill>
            </a:endParaRPr>
          </a:p>
          <a:p>
            <a:pPr marL="0" indent="0">
              <a:lnSpc>
                <a:spcPct val="125000"/>
              </a:lnSpc>
              <a:buNone/>
            </a:pPr>
            <a:endParaRPr lang="de-DE" dirty="0"/>
          </a:p>
          <a:p>
            <a:pPr marL="0" indent="0">
              <a:lnSpc>
                <a:spcPct val="125000"/>
              </a:lnSpc>
              <a:buNone/>
            </a:pPr>
            <a:r>
              <a:rPr lang="de-DE" b="1" dirty="0">
                <a:solidFill>
                  <a:srgbClr val="3D5F61"/>
                </a:solidFill>
              </a:rPr>
              <a:t>Weitere Informationen im Internet</a:t>
            </a:r>
          </a:p>
          <a:p>
            <a:pPr marL="0" indent="0">
              <a:lnSpc>
                <a:spcPct val="125000"/>
              </a:lnSpc>
              <a:buNone/>
            </a:pPr>
            <a:r>
              <a:rPr lang="de-CH" dirty="0">
                <a:solidFill>
                  <a:srgbClr val="39A6AD"/>
                </a:solidFill>
                <a:hlinkClick r:id="rId4">
                  <a:extLst>
                    <a:ext uri="{A12FA001-AC4F-418D-AE19-62706E023703}">
                      <ahyp:hlinkClr xmlns:ahyp="http://schemas.microsoft.com/office/drawing/2018/hyperlinkcolor" val="tx"/>
                    </a:ext>
                  </a:extLst>
                </a:hlinkClick>
              </a:rPr>
              <a:t>Website Sustainable Switzerland</a:t>
            </a:r>
            <a:endParaRPr lang="de-CH" dirty="0">
              <a:solidFill>
                <a:srgbClr val="39A6AD"/>
              </a:solidFill>
            </a:endParaRPr>
          </a:p>
          <a:p>
            <a:pPr marL="0" indent="0">
              <a:lnSpc>
                <a:spcPct val="125000"/>
              </a:lnSpc>
              <a:buNone/>
            </a:pPr>
            <a:r>
              <a:rPr lang="de-CH" dirty="0">
                <a:solidFill>
                  <a:srgbClr val="39A6AD"/>
                </a:solidFill>
                <a:hlinkClick r:id="rId5">
                  <a:extLst>
                    <a:ext uri="{A12FA001-AC4F-418D-AE19-62706E023703}">
                      <ahyp:hlinkClr xmlns:ahyp="http://schemas.microsoft.com/office/drawing/2018/hyperlinkcolor" val="tx"/>
                    </a:ext>
                  </a:extLst>
                </a:hlinkClick>
              </a:rPr>
              <a:t>Website Go for Impact</a:t>
            </a:r>
            <a:endParaRPr lang="de-CH" dirty="0">
              <a:solidFill>
                <a:srgbClr val="39A6AD"/>
              </a:solidFill>
            </a:endParaRPr>
          </a:p>
          <a:p>
            <a:pPr marL="0" indent="0">
              <a:lnSpc>
                <a:spcPct val="125000"/>
              </a:lnSpc>
              <a:buNone/>
            </a:pPr>
            <a:r>
              <a:rPr lang="de-CH" dirty="0">
                <a:solidFill>
                  <a:srgbClr val="39A6AD"/>
                </a:solidFill>
                <a:hlinkClick r:id="rId6">
                  <a:extLst>
                    <a:ext uri="{A12FA001-AC4F-418D-AE19-62706E023703}">
                      <ahyp:hlinkClr xmlns:ahyp="http://schemas.microsoft.com/office/drawing/2018/hyperlinkcolor" val="tx"/>
                    </a:ext>
                  </a:extLst>
                </a:hlinkClick>
              </a:rPr>
              <a:t>Übersicht über Förderprogramme</a:t>
            </a:r>
            <a:endParaRPr lang="de-DE" dirty="0">
              <a:solidFill>
                <a:srgbClr val="39A6AD"/>
              </a:solidFill>
            </a:endParaRPr>
          </a:p>
          <a:p>
            <a:pPr marL="0" indent="0">
              <a:lnSpc>
                <a:spcPct val="125000"/>
              </a:lnSpc>
              <a:buNone/>
            </a:pPr>
            <a:endParaRPr lang="de-DE" dirty="0"/>
          </a:p>
        </p:txBody>
      </p:sp>
    </p:spTree>
    <p:extLst>
      <p:ext uri="{BB962C8B-B14F-4D97-AF65-F5344CB8AC3E}">
        <p14:creationId xmlns:p14="http://schemas.microsoft.com/office/powerpoint/2010/main" val="2369478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F160E2-D663-3149-B6DB-9476A1E80219}"/>
              </a:ext>
            </a:extLst>
          </p:cNvPr>
          <p:cNvSpPr>
            <a:spLocks noGrp="1"/>
          </p:cNvSpPr>
          <p:nvPr>
            <p:ph type="title"/>
          </p:nvPr>
        </p:nvSpPr>
        <p:spPr/>
        <p:txBody>
          <a:bodyPr>
            <a:noAutofit/>
          </a:bodyPr>
          <a:lstStyle/>
          <a:p>
            <a:r>
              <a:rPr lang="de-DE" sz="2400" dirty="0">
                <a:cs typeface="Arial"/>
              </a:rPr>
              <a:t>Träger der globalen Science </a:t>
            </a:r>
            <a:r>
              <a:rPr lang="de-DE" sz="2400" dirty="0" err="1">
                <a:cs typeface="Arial"/>
              </a:rPr>
              <a:t>Based</a:t>
            </a:r>
            <a:r>
              <a:rPr lang="de-DE" sz="2400" dirty="0">
                <a:cs typeface="Arial"/>
              </a:rPr>
              <a:t> Targets Initiative</a:t>
            </a:r>
          </a:p>
        </p:txBody>
      </p:sp>
      <p:pic>
        <p:nvPicPr>
          <p:cNvPr id="1026" name="Picture 2">
            <a:extLst>
              <a:ext uri="{FF2B5EF4-FFF2-40B4-BE49-F238E27FC236}">
                <a16:creationId xmlns:a16="http://schemas.microsoft.com/office/drawing/2014/main" id="{2F93CB39-4941-4F49-A532-9F8ABA997A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4548" y="1605951"/>
            <a:ext cx="3345188"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E118BEA-3348-D74B-89F9-4F53E4A0C2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2427" y="1605951"/>
            <a:ext cx="4878339"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01C5E886-841F-E147-9517-189295A02B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3542" y="4135961"/>
            <a:ext cx="41472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C26974A-51FC-A04E-8C8C-BE88D8F7A4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71596" y="3775961"/>
            <a:ext cx="1440000"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599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a:extLst>
              <a:ext uri="{FF2B5EF4-FFF2-40B4-BE49-F238E27FC236}">
                <a16:creationId xmlns:a16="http://schemas.microsoft.com/office/drawing/2014/main" id="{DDC3DCDD-2513-4523-A9BE-5645ABCBEC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7229" y="1311461"/>
            <a:ext cx="1627569" cy="244135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Text&#10;&#10;Description automatically generated">
            <a:extLst>
              <a:ext uri="{FF2B5EF4-FFF2-40B4-BE49-F238E27FC236}">
                <a16:creationId xmlns:a16="http://schemas.microsoft.com/office/drawing/2014/main" id="{CDD999C3-7C0F-4856-8AD8-4C515AAA82E9}"/>
              </a:ext>
            </a:extLst>
          </p:cNvPr>
          <p:cNvPicPr>
            <a:picLocks noChangeAspect="1"/>
          </p:cNvPicPr>
          <p:nvPr/>
        </p:nvPicPr>
        <p:blipFill>
          <a:blip r:embed="rId4"/>
          <a:stretch>
            <a:fillRect/>
          </a:stretch>
        </p:blipFill>
        <p:spPr>
          <a:xfrm>
            <a:off x="896816" y="1306489"/>
            <a:ext cx="3821724" cy="2580346"/>
          </a:xfrm>
          <a:prstGeom prst="rect">
            <a:avLst/>
          </a:prstGeom>
        </p:spPr>
      </p:pic>
      <p:sp>
        <p:nvSpPr>
          <p:cNvPr id="9" name="TextBox 8">
            <a:extLst>
              <a:ext uri="{FF2B5EF4-FFF2-40B4-BE49-F238E27FC236}">
                <a16:creationId xmlns:a16="http://schemas.microsoft.com/office/drawing/2014/main" id="{EEBDA115-2752-46E2-93E1-5EF7A5A0343F}"/>
              </a:ext>
            </a:extLst>
          </p:cNvPr>
          <p:cNvSpPr txBox="1"/>
          <p:nvPr/>
        </p:nvSpPr>
        <p:spPr>
          <a:xfrm>
            <a:off x="973015" y="4032738"/>
            <a:ext cx="5441037"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CH" dirty="0">
                <a:solidFill>
                  <a:schemeClr val="tx1">
                    <a:lumMod val="75000"/>
                    <a:lumOff val="25000"/>
                  </a:schemeClr>
                </a:solidFill>
                <a:latin typeface="Montserrat" panose="00000500000000000000" pitchFamily="2" charset="0"/>
                <a:ea typeface="Roboto"/>
              </a:rPr>
              <a:t>«Go for Impact» steht für eine Kooperation von Wirtschaft, Wissenschaft, Gesellschaft und der öffentlichen Hand. Die Initiative will die Schweizer Wirtschaft bei der Reduktion ihres negativen und der Steigerung ihres positiven Umweltimpacts im In- und Ausland unterstützen. Go for Impact setzt die Schweizer Offensive für Science </a:t>
            </a:r>
            <a:r>
              <a:rPr lang="de-CH" dirty="0" err="1">
                <a:solidFill>
                  <a:schemeClr val="tx1">
                    <a:lumMod val="75000"/>
                    <a:lumOff val="25000"/>
                  </a:schemeClr>
                </a:solidFill>
                <a:latin typeface="Montserrat" panose="00000500000000000000" pitchFamily="2" charset="0"/>
                <a:ea typeface="Roboto"/>
              </a:rPr>
              <a:t>Based</a:t>
            </a:r>
            <a:r>
              <a:rPr lang="de-CH" dirty="0">
                <a:solidFill>
                  <a:schemeClr val="tx1">
                    <a:lumMod val="75000"/>
                    <a:lumOff val="25000"/>
                  </a:schemeClr>
                </a:solidFill>
                <a:latin typeface="Montserrat" panose="00000500000000000000" pitchFamily="2" charset="0"/>
                <a:ea typeface="Roboto"/>
              </a:rPr>
              <a:t> Targets um. </a:t>
            </a:r>
            <a:endParaRPr lang="de-CH" dirty="0">
              <a:solidFill>
                <a:schemeClr val="tx1">
                  <a:lumMod val="75000"/>
                  <a:lumOff val="25000"/>
                </a:schemeClr>
              </a:solidFill>
              <a:latin typeface="Montserrat" panose="00000500000000000000" pitchFamily="2" charset="0"/>
              <a:ea typeface="Calibri"/>
              <a:cs typeface="Calibri"/>
            </a:endParaRPr>
          </a:p>
        </p:txBody>
      </p:sp>
      <p:pic>
        <p:nvPicPr>
          <p:cNvPr id="10" name="Picture 5" descr="A picture containing company name&#10;&#10;Description automatically generated">
            <a:extLst>
              <a:ext uri="{FF2B5EF4-FFF2-40B4-BE49-F238E27FC236}">
                <a16:creationId xmlns:a16="http://schemas.microsoft.com/office/drawing/2014/main" id="{33078522-DD5B-47A7-AF64-47D65325D143}"/>
              </a:ext>
            </a:extLst>
          </p:cNvPr>
          <p:cNvPicPr>
            <a:picLocks noChangeAspect="1"/>
          </p:cNvPicPr>
          <p:nvPr/>
        </p:nvPicPr>
        <p:blipFill>
          <a:blip r:embed="rId5"/>
          <a:stretch>
            <a:fillRect/>
          </a:stretch>
        </p:blipFill>
        <p:spPr>
          <a:xfrm>
            <a:off x="9401907" y="1494692"/>
            <a:ext cx="2086708" cy="2086708"/>
          </a:xfrm>
          <a:prstGeom prst="rect">
            <a:avLst/>
          </a:prstGeom>
        </p:spPr>
      </p:pic>
      <p:sp>
        <p:nvSpPr>
          <p:cNvPr id="11" name="TextBox 10">
            <a:extLst>
              <a:ext uri="{FF2B5EF4-FFF2-40B4-BE49-F238E27FC236}">
                <a16:creationId xmlns:a16="http://schemas.microsoft.com/office/drawing/2014/main" id="{E1876E99-DF77-47AC-AA5C-E458677BB488}"/>
              </a:ext>
            </a:extLst>
          </p:cNvPr>
          <p:cNvSpPr txBox="1"/>
          <p:nvPr/>
        </p:nvSpPr>
        <p:spPr>
          <a:xfrm>
            <a:off x="6811106" y="4009291"/>
            <a:ext cx="518211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CH" dirty="0">
                <a:solidFill>
                  <a:schemeClr val="tx1">
                    <a:lumMod val="75000"/>
                    <a:lumOff val="25000"/>
                  </a:schemeClr>
                </a:solidFill>
                <a:latin typeface="Montserrat" panose="00000500000000000000" pitchFamily="2" charset="0"/>
                <a:ea typeface="Roboto"/>
              </a:rPr>
              <a:t>WWF Schweiz und economiesuisse haben die Offensive für Science </a:t>
            </a:r>
            <a:r>
              <a:rPr lang="de-CH" dirty="0" err="1">
                <a:solidFill>
                  <a:schemeClr val="tx1">
                    <a:lumMod val="75000"/>
                    <a:lumOff val="25000"/>
                  </a:schemeClr>
                </a:solidFill>
                <a:latin typeface="Montserrat" panose="00000500000000000000" pitchFamily="2" charset="0"/>
                <a:ea typeface="Roboto"/>
              </a:rPr>
              <a:t>Based</a:t>
            </a:r>
            <a:r>
              <a:rPr lang="de-CH" dirty="0">
                <a:solidFill>
                  <a:schemeClr val="tx1">
                    <a:lumMod val="75000"/>
                    <a:lumOff val="25000"/>
                  </a:schemeClr>
                </a:solidFill>
                <a:latin typeface="Montserrat" panose="00000500000000000000" pitchFamily="2" charset="0"/>
                <a:ea typeface="Roboto"/>
              </a:rPr>
              <a:t> Targets in der Schweiz initiiert. Sie engagieren sich gemeinsam mit den Mitgliedern von Go for Impact dafür, dass sich möglichst viele Schweizer Unternehmen rasch Science </a:t>
            </a:r>
            <a:r>
              <a:rPr lang="de-CH" dirty="0" err="1">
                <a:solidFill>
                  <a:schemeClr val="tx1">
                    <a:lumMod val="75000"/>
                    <a:lumOff val="25000"/>
                  </a:schemeClr>
                </a:solidFill>
                <a:latin typeface="Montserrat" panose="00000500000000000000" pitchFamily="2" charset="0"/>
                <a:ea typeface="Roboto"/>
              </a:rPr>
              <a:t>Based</a:t>
            </a:r>
            <a:r>
              <a:rPr lang="de-CH" dirty="0">
                <a:solidFill>
                  <a:schemeClr val="tx1">
                    <a:lumMod val="75000"/>
                    <a:lumOff val="25000"/>
                  </a:schemeClr>
                </a:solidFill>
                <a:latin typeface="Montserrat" panose="00000500000000000000" pitchFamily="2" charset="0"/>
                <a:ea typeface="Roboto"/>
              </a:rPr>
              <a:t> Targets setzen. </a:t>
            </a:r>
            <a:endParaRPr lang="de-CH" dirty="0">
              <a:solidFill>
                <a:schemeClr val="tx1">
                  <a:lumMod val="75000"/>
                  <a:lumOff val="25000"/>
                </a:schemeClr>
              </a:solidFill>
              <a:latin typeface="Montserrat" panose="00000500000000000000" pitchFamily="2" charset="0"/>
            </a:endParaRPr>
          </a:p>
        </p:txBody>
      </p:sp>
      <p:sp>
        <p:nvSpPr>
          <p:cNvPr id="12" name="Titel 1">
            <a:extLst>
              <a:ext uri="{FF2B5EF4-FFF2-40B4-BE49-F238E27FC236}">
                <a16:creationId xmlns:a16="http://schemas.microsoft.com/office/drawing/2014/main" id="{12677698-8E1C-4007-848D-EAD39B36B546}"/>
              </a:ext>
            </a:extLst>
          </p:cNvPr>
          <p:cNvSpPr txBox="1">
            <a:spLocks/>
          </p:cNvSpPr>
          <p:nvPr/>
        </p:nvSpPr>
        <p:spPr>
          <a:xfrm>
            <a:off x="842316" y="164143"/>
            <a:ext cx="10515600" cy="6774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a:lstStyle>
          <a:p>
            <a:r>
              <a:rPr lang="de-DE" sz="2400" dirty="0">
                <a:cs typeface="Arial"/>
              </a:rPr>
              <a:t>Träger der Schweizer Offensive für Science </a:t>
            </a:r>
            <a:r>
              <a:rPr lang="de-DE" sz="2400" dirty="0" err="1">
                <a:cs typeface="Arial"/>
              </a:rPr>
              <a:t>Based</a:t>
            </a:r>
            <a:r>
              <a:rPr lang="de-DE" sz="2400" dirty="0">
                <a:cs typeface="Arial"/>
              </a:rPr>
              <a:t> Targets</a:t>
            </a:r>
          </a:p>
        </p:txBody>
      </p:sp>
    </p:spTree>
    <p:extLst>
      <p:ext uri="{BB962C8B-B14F-4D97-AF65-F5344CB8AC3E}">
        <p14:creationId xmlns:p14="http://schemas.microsoft.com/office/powerpoint/2010/main" val="1160052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9">
            <a:extLst>
              <a:ext uri="{FF2B5EF4-FFF2-40B4-BE49-F238E27FC236}">
                <a16:creationId xmlns:a16="http://schemas.microsoft.com/office/drawing/2014/main" id="{2C20A256-0B5C-45D4-B762-77ADB1FBC605}"/>
              </a:ext>
            </a:extLst>
          </p:cNvPr>
          <p:cNvSpPr/>
          <p:nvPr/>
        </p:nvSpPr>
        <p:spPr>
          <a:xfrm>
            <a:off x="10376452" y="0"/>
            <a:ext cx="1749287" cy="14789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itel 3">
            <a:extLst>
              <a:ext uri="{FF2B5EF4-FFF2-40B4-BE49-F238E27FC236}">
                <a16:creationId xmlns:a16="http://schemas.microsoft.com/office/drawing/2014/main" id="{0894DAD6-AF98-4366-B20A-2F54DFF3FCB6}"/>
              </a:ext>
            </a:extLst>
          </p:cNvPr>
          <p:cNvSpPr>
            <a:spLocks noGrp="1"/>
          </p:cNvSpPr>
          <p:nvPr>
            <p:ph type="title"/>
          </p:nvPr>
        </p:nvSpPr>
        <p:spPr>
          <a:xfrm>
            <a:off x="838200" y="318691"/>
            <a:ext cx="10515600" cy="677462"/>
          </a:xfrm>
        </p:spPr>
        <p:txBody>
          <a:bodyPr>
            <a:noAutofit/>
          </a:bodyPr>
          <a:lstStyle/>
          <a:p>
            <a:r>
              <a:rPr lang="de-DE" sz="2400" dirty="0"/>
              <a:t>Schweizer Unternehmen haben einen </a:t>
            </a:r>
            <a:r>
              <a:rPr lang="de-DE" sz="2400" dirty="0" err="1"/>
              <a:t>grösseren</a:t>
            </a:r>
            <a:r>
              <a:rPr lang="de-DE" sz="2400" dirty="0"/>
              <a:t> Einfluss auf das Klima als die Schweiz als Staat</a:t>
            </a:r>
          </a:p>
        </p:txBody>
      </p:sp>
      <p:grpSp>
        <p:nvGrpSpPr>
          <p:cNvPr id="15" name="Gruppieren 18">
            <a:extLst>
              <a:ext uri="{FF2B5EF4-FFF2-40B4-BE49-F238E27FC236}">
                <a16:creationId xmlns:a16="http://schemas.microsoft.com/office/drawing/2014/main" id="{38FE40C6-73A1-4C3B-B828-F5C09AD057F5}"/>
              </a:ext>
            </a:extLst>
          </p:cNvPr>
          <p:cNvGrpSpPr>
            <a:grpSpLocks noChangeAspect="1"/>
          </p:cNvGrpSpPr>
          <p:nvPr/>
        </p:nvGrpSpPr>
        <p:grpSpPr>
          <a:xfrm>
            <a:off x="1866444" y="2377043"/>
            <a:ext cx="2111537" cy="2110325"/>
            <a:chOff x="632874" y="2068320"/>
            <a:chExt cx="2661351" cy="2659824"/>
          </a:xfrm>
        </p:grpSpPr>
        <p:grpSp>
          <p:nvGrpSpPr>
            <p:cNvPr id="16" name="Gruppieren 12">
              <a:extLst>
                <a:ext uri="{FF2B5EF4-FFF2-40B4-BE49-F238E27FC236}">
                  <a16:creationId xmlns:a16="http://schemas.microsoft.com/office/drawing/2014/main" id="{1765F5BD-9F96-4B47-BF77-331B4A256406}"/>
                </a:ext>
              </a:extLst>
            </p:cNvPr>
            <p:cNvGrpSpPr>
              <a:grpSpLocks noChangeAspect="1"/>
            </p:cNvGrpSpPr>
            <p:nvPr/>
          </p:nvGrpSpPr>
          <p:grpSpPr>
            <a:xfrm>
              <a:off x="632874" y="2068320"/>
              <a:ext cx="2661351" cy="2659824"/>
              <a:chOff x="449417" y="2452522"/>
              <a:chExt cx="4235815" cy="4235815"/>
            </a:xfrm>
          </p:grpSpPr>
          <p:sp>
            <p:nvSpPr>
              <p:cNvPr id="19" name="Oval 18">
                <a:extLst>
                  <a:ext uri="{FF2B5EF4-FFF2-40B4-BE49-F238E27FC236}">
                    <a16:creationId xmlns:a16="http://schemas.microsoft.com/office/drawing/2014/main" id="{B30B4C22-5791-407A-B56D-F1629FD65AD8}"/>
                  </a:ext>
                </a:extLst>
              </p:cNvPr>
              <p:cNvSpPr>
                <a:spLocks noChangeAspect="1"/>
              </p:cNvSpPr>
              <p:nvPr/>
            </p:nvSpPr>
            <p:spPr>
              <a:xfrm>
                <a:off x="449417" y="2452522"/>
                <a:ext cx="4235815" cy="4235815"/>
              </a:xfrm>
              <a:prstGeom prst="ellipse">
                <a:avLst/>
              </a:prstGeom>
              <a:solidFill>
                <a:srgbClr val="0A97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latin typeface="Montserrat" panose="00000500000000000000" pitchFamily="2" charset="0"/>
                </a:endParaRPr>
              </a:p>
            </p:txBody>
          </p:sp>
          <p:sp>
            <p:nvSpPr>
              <p:cNvPr id="20" name="Oval 19">
                <a:extLst>
                  <a:ext uri="{FF2B5EF4-FFF2-40B4-BE49-F238E27FC236}">
                    <a16:creationId xmlns:a16="http://schemas.microsoft.com/office/drawing/2014/main" id="{8DBF6538-B577-4741-9BB4-2449A95EC8C9}"/>
                  </a:ext>
                </a:extLst>
              </p:cNvPr>
              <p:cNvSpPr>
                <a:spLocks noChangeAspect="1"/>
              </p:cNvSpPr>
              <p:nvPr/>
            </p:nvSpPr>
            <p:spPr>
              <a:xfrm>
                <a:off x="1264943" y="3302612"/>
                <a:ext cx="2535633" cy="253563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Montserrat" panose="00000500000000000000" pitchFamily="2" charset="0"/>
                    <a:cs typeface="Arial" panose="020B0604020202020204" pitchFamily="34" charset="0"/>
                  </a:rPr>
                  <a:t>Inland </a:t>
                </a:r>
                <a:br>
                  <a:rPr lang="de-DE" sz="1400" dirty="0">
                    <a:latin typeface="Montserrat" panose="00000500000000000000" pitchFamily="2" charset="0"/>
                    <a:cs typeface="Arial" panose="020B0604020202020204" pitchFamily="34" charset="0"/>
                  </a:rPr>
                </a:br>
                <a:r>
                  <a:rPr lang="de-DE" sz="1400" dirty="0">
                    <a:solidFill>
                      <a:schemeClr val="bg1"/>
                    </a:solidFill>
                    <a:latin typeface="Montserrat" panose="00000500000000000000" pitchFamily="2" charset="0"/>
                    <a:cs typeface="Arial" panose="020B0604020202020204" pitchFamily="34" charset="0"/>
                  </a:rPr>
                  <a:t>40 </a:t>
                </a:r>
                <a:r>
                  <a:rPr lang="de-DE" sz="1400" dirty="0" err="1">
                    <a:solidFill>
                      <a:schemeClr val="bg1"/>
                    </a:solidFill>
                    <a:latin typeface="Montserrat" panose="00000500000000000000" pitchFamily="2" charset="0"/>
                    <a:cs typeface="Arial" panose="020B0604020202020204" pitchFamily="34" charset="0"/>
                  </a:rPr>
                  <a:t>Mt</a:t>
                </a:r>
                <a:r>
                  <a:rPr lang="de-DE" sz="1400" dirty="0">
                    <a:solidFill>
                      <a:schemeClr val="bg1"/>
                    </a:solidFill>
                    <a:latin typeface="Montserrat" panose="00000500000000000000" pitchFamily="2" charset="0"/>
                    <a:cs typeface="Arial" panose="020B0604020202020204" pitchFamily="34" charset="0"/>
                  </a:rPr>
                  <a:t>/Jahr</a:t>
                </a:r>
              </a:p>
            </p:txBody>
          </p:sp>
        </p:grpSp>
        <p:sp>
          <p:nvSpPr>
            <p:cNvPr id="17" name="Rechteck 14">
              <a:extLst>
                <a:ext uri="{FF2B5EF4-FFF2-40B4-BE49-F238E27FC236}">
                  <a16:creationId xmlns:a16="http://schemas.microsoft.com/office/drawing/2014/main" id="{28A35619-5F19-495B-8B99-494D18C6E6B5}"/>
                </a:ext>
              </a:extLst>
            </p:cNvPr>
            <p:cNvSpPr/>
            <p:nvPr/>
          </p:nvSpPr>
          <p:spPr>
            <a:xfrm>
              <a:off x="1451500" y="2276430"/>
              <a:ext cx="1102583" cy="257273"/>
            </a:xfrm>
            <a:prstGeom prst="rect">
              <a:avLst/>
            </a:prstGeom>
            <a:solidFill>
              <a:srgbClr val="0A97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latin typeface="Montserrat" panose="00000500000000000000" pitchFamily="2" charset="0"/>
                  <a:cs typeface="Arial" panose="020B0604020202020204" pitchFamily="34" charset="0"/>
                </a:rPr>
                <a:t>Importe</a:t>
              </a:r>
              <a:endParaRPr lang="de-DE" sz="1050" dirty="0">
                <a:latin typeface="Montserrat" panose="00000500000000000000" pitchFamily="2" charset="0"/>
                <a:cs typeface="Arial" panose="020B0604020202020204" pitchFamily="34" charset="0"/>
              </a:endParaRPr>
            </a:p>
          </p:txBody>
        </p:sp>
        <p:sp>
          <p:nvSpPr>
            <p:cNvPr id="18" name="Rechteck 15">
              <a:extLst>
                <a:ext uri="{FF2B5EF4-FFF2-40B4-BE49-F238E27FC236}">
                  <a16:creationId xmlns:a16="http://schemas.microsoft.com/office/drawing/2014/main" id="{5E007D9C-2C58-4DD4-9D52-99B29B6E0D95}"/>
                </a:ext>
              </a:extLst>
            </p:cNvPr>
            <p:cNvSpPr/>
            <p:nvPr/>
          </p:nvSpPr>
          <p:spPr>
            <a:xfrm>
              <a:off x="1250468" y="4262759"/>
              <a:ext cx="1454524" cy="262814"/>
            </a:xfrm>
            <a:prstGeom prst="rect">
              <a:avLst/>
            </a:prstGeom>
            <a:solidFill>
              <a:srgbClr val="0A97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bg1"/>
                  </a:solidFill>
                  <a:latin typeface="Montserrat" panose="00000500000000000000" pitchFamily="2" charset="0"/>
                  <a:cs typeface="Arial" panose="020B0604020202020204" pitchFamily="34" charset="0"/>
                </a:rPr>
                <a:t>70 </a:t>
              </a:r>
              <a:r>
                <a:rPr lang="de-DE" sz="1400" dirty="0" err="1">
                  <a:solidFill>
                    <a:schemeClr val="bg1"/>
                  </a:solidFill>
                  <a:latin typeface="Montserrat" panose="00000500000000000000" pitchFamily="2" charset="0"/>
                  <a:cs typeface="Arial" panose="020B0604020202020204" pitchFamily="34" charset="0"/>
                </a:rPr>
                <a:t>Mt</a:t>
              </a:r>
              <a:r>
                <a:rPr lang="de-DE" sz="1400" dirty="0">
                  <a:solidFill>
                    <a:schemeClr val="bg1"/>
                  </a:solidFill>
                  <a:latin typeface="Montserrat" panose="00000500000000000000" pitchFamily="2" charset="0"/>
                  <a:cs typeface="Arial" panose="020B0604020202020204" pitchFamily="34" charset="0"/>
                </a:rPr>
                <a:t>/Jahr</a:t>
              </a:r>
            </a:p>
          </p:txBody>
        </p:sp>
      </p:grpSp>
      <p:grpSp>
        <p:nvGrpSpPr>
          <p:cNvPr id="21" name="Gruppieren 1">
            <a:extLst>
              <a:ext uri="{FF2B5EF4-FFF2-40B4-BE49-F238E27FC236}">
                <a16:creationId xmlns:a16="http://schemas.microsoft.com/office/drawing/2014/main" id="{8015FAB0-D8A2-47A1-8EE5-C87808CCCB64}"/>
              </a:ext>
            </a:extLst>
          </p:cNvPr>
          <p:cNvGrpSpPr/>
          <p:nvPr/>
        </p:nvGrpSpPr>
        <p:grpSpPr>
          <a:xfrm>
            <a:off x="6349113" y="1418536"/>
            <a:ext cx="4027339" cy="4027339"/>
            <a:chOff x="3877796" y="2359606"/>
            <a:chExt cx="4027339" cy="4027339"/>
          </a:xfrm>
        </p:grpSpPr>
        <p:sp>
          <p:nvSpPr>
            <p:cNvPr id="22" name="Oval 21">
              <a:extLst>
                <a:ext uri="{FF2B5EF4-FFF2-40B4-BE49-F238E27FC236}">
                  <a16:creationId xmlns:a16="http://schemas.microsoft.com/office/drawing/2014/main" id="{2E44051E-1006-48A9-BC94-8CFF03051E55}"/>
                </a:ext>
              </a:extLst>
            </p:cNvPr>
            <p:cNvSpPr>
              <a:spLocks noChangeAspect="1"/>
            </p:cNvSpPr>
            <p:nvPr/>
          </p:nvSpPr>
          <p:spPr>
            <a:xfrm>
              <a:off x="3877796" y="2359606"/>
              <a:ext cx="4027339" cy="4027339"/>
            </a:xfrm>
            <a:prstGeom prst="ellipse">
              <a:avLst/>
            </a:prstGeom>
            <a:solidFill>
              <a:srgbClr val="CA2B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Montserrat" panose="00000500000000000000" pitchFamily="2" charset="0"/>
              </a:endParaRPr>
            </a:p>
          </p:txBody>
        </p:sp>
        <p:sp>
          <p:nvSpPr>
            <p:cNvPr id="23" name="Rechteck 13">
              <a:extLst>
                <a:ext uri="{FF2B5EF4-FFF2-40B4-BE49-F238E27FC236}">
                  <a16:creationId xmlns:a16="http://schemas.microsoft.com/office/drawing/2014/main" id="{E33083F6-2528-4C30-A7EF-DBE74D8A630B}"/>
                </a:ext>
              </a:extLst>
            </p:cNvPr>
            <p:cNvSpPr>
              <a:spLocks noChangeAspect="1"/>
            </p:cNvSpPr>
            <p:nvPr/>
          </p:nvSpPr>
          <p:spPr>
            <a:xfrm>
              <a:off x="5203908" y="2684932"/>
              <a:ext cx="1506041" cy="288904"/>
            </a:xfrm>
            <a:prstGeom prst="rect">
              <a:avLst/>
            </a:prstGeom>
            <a:solidFill>
              <a:srgbClr val="CA2B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latin typeface="Montserrat" panose="00000500000000000000" pitchFamily="2" charset="0"/>
                </a:rPr>
                <a:t>Lieferketten</a:t>
              </a:r>
              <a:endParaRPr lang="de-DE" dirty="0">
                <a:latin typeface="Montserrat" panose="00000500000000000000" pitchFamily="2" charset="0"/>
              </a:endParaRPr>
            </a:p>
          </p:txBody>
        </p:sp>
        <p:sp>
          <p:nvSpPr>
            <p:cNvPr id="24" name="Rechteck 16">
              <a:extLst>
                <a:ext uri="{FF2B5EF4-FFF2-40B4-BE49-F238E27FC236}">
                  <a16:creationId xmlns:a16="http://schemas.microsoft.com/office/drawing/2014/main" id="{50493C2A-FC40-4EC3-A44C-DE6E91BA87C5}"/>
                </a:ext>
              </a:extLst>
            </p:cNvPr>
            <p:cNvSpPr>
              <a:spLocks noChangeAspect="1"/>
            </p:cNvSpPr>
            <p:nvPr/>
          </p:nvSpPr>
          <p:spPr>
            <a:xfrm>
              <a:off x="5072982" y="5747383"/>
              <a:ext cx="1636967" cy="263788"/>
            </a:xfrm>
            <a:prstGeom prst="rect">
              <a:avLst/>
            </a:prstGeom>
            <a:solidFill>
              <a:srgbClr val="CA2B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bg1"/>
                  </a:solidFill>
                  <a:latin typeface="Montserrat" panose="00000500000000000000" pitchFamily="2" charset="0"/>
                </a:rPr>
                <a:t>Ca. 200 - 250 </a:t>
              </a:r>
              <a:r>
                <a:rPr lang="de-DE" sz="1600" dirty="0" err="1">
                  <a:solidFill>
                    <a:schemeClr val="bg1"/>
                  </a:solidFill>
                  <a:latin typeface="Montserrat" panose="00000500000000000000" pitchFamily="2" charset="0"/>
                </a:rPr>
                <a:t>Mt</a:t>
              </a:r>
              <a:r>
                <a:rPr lang="de-DE" sz="1600" dirty="0">
                  <a:solidFill>
                    <a:schemeClr val="bg1"/>
                  </a:solidFill>
                  <a:latin typeface="Montserrat" panose="00000500000000000000" pitchFamily="2" charset="0"/>
                </a:rPr>
                <a:t>/Jahr</a:t>
              </a:r>
            </a:p>
          </p:txBody>
        </p:sp>
        <p:sp>
          <p:nvSpPr>
            <p:cNvPr id="25" name="Oval 24">
              <a:extLst>
                <a:ext uri="{FF2B5EF4-FFF2-40B4-BE49-F238E27FC236}">
                  <a16:creationId xmlns:a16="http://schemas.microsoft.com/office/drawing/2014/main" id="{AAEFD0CA-440E-4F90-A45D-0216CCA07548}"/>
                </a:ext>
              </a:extLst>
            </p:cNvPr>
            <p:cNvSpPr>
              <a:spLocks noChangeAspect="1"/>
            </p:cNvSpPr>
            <p:nvPr/>
          </p:nvSpPr>
          <p:spPr>
            <a:xfrm>
              <a:off x="4663127" y="3144937"/>
              <a:ext cx="2456677" cy="2456677"/>
            </a:xfrm>
            <a:prstGeom prst="ellipse">
              <a:avLst/>
            </a:prstGeom>
            <a:solidFill>
              <a:srgbClr val="CA76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latin typeface="Montserrat" panose="00000500000000000000" pitchFamily="2" charset="0"/>
                </a:rPr>
                <a:t>Eigene Emissionen</a:t>
              </a:r>
            </a:p>
            <a:p>
              <a:pPr algn="ctr"/>
              <a:r>
                <a:rPr lang="de-DE" sz="1600" dirty="0">
                  <a:solidFill>
                    <a:schemeClr val="bg1"/>
                  </a:solidFill>
                  <a:latin typeface="Montserrat" panose="00000500000000000000" pitchFamily="2" charset="0"/>
                </a:rPr>
                <a:t>150 </a:t>
              </a:r>
              <a:r>
                <a:rPr lang="de-DE" sz="1600" dirty="0" err="1">
                  <a:solidFill>
                    <a:schemeClr val="bg1"/>
                  </a:solidFill>
                  <a:latin typeface="Montserrat" panose="00000500000000000000" pitchFamily="2" charset="0"/>
                </a:rPr>
                <a:t>Mt</a:t>
              </a:r>
              <a:r>
                <a:rPr lang="de-DE" sz="1600" dirty="0">
                  <a:solidFill>
                    <a:schemeClr val="bg1"/>
                  </a:solidFill>
                  <a:latin typeface="Montserrat" panose="00000500000000000000" pitchFamily="2" charset="0"/>
                </a:rPr>
                <a:t>/Jahr</a:t>
              </a:r>
            </a:p>
          </p:txBody>
        </p:sp>
      </p:grpSp>
      <p:sp>
        <p:nvSpPr>
          <p:cNvPr id="26" name="Titel 3">
            <a:extLst>
              <a:ext uri="{FF2B5EF4-FFF2-40B4-BE49-F238E27FC236}">
                <a16:creationId xmlns:a16="http://schemas.microsoft.com/office/drawing/2014/main" id="{C7AC22AC-8353-4D53-8F75-B2D9FE2076F0}"/>
              </a:ext>
            </a:extLst>
          </p:cNvPr>
          <p:cNvSpPr txBox="1">
            <a:spLocks/>
          </p:cNvSpPr>
          <p:nvPr/>
        </p:nvSpPr>
        <p:spPr>
          <a:xfrm>
            <a:off x="5107316" y="5712327"/>
            <a:ext cx="6641858" cy="666175"/>
          </a:xfrm>
          <a:prstGeom prst="rect">
            <a:avLst/>
          </a:prstGeom>
        </p:spPr>
        <p:txBody>
          <a:bodyPr vert="horz" lIns="0" tIns="0" rIns="0" bIns="0" rtlCol="0" anchor="t" anchorCtr="0">
            <a:noAutofit/>
          </a:bodyPr>
          <a:lstStyle>
            <a:lvl1pPr algn="l" defTabSz="914400" rtl="0" eaLnBrk="1" latinLnBrk="0" hangingPunct="1">
              <a:spcBef>
                <a:spcPct val="0"/>
              </a:spcBef>
              <a:buNone/>
              <a:defRPr sz="3200" b="0" kern="1200">
                <a:solidFill>
                  <a:srgbClr val="2A63B2"/>
                </a:solidFill>
                <a:latin typeface="Arial" panose="020B0604020202020204" pitchFamily="34" charset="0"/>
                <a:ea typeface="+mj-ea"/>
                <a:cs typeface="Arial" panose="020B0604020202020204" pitchFamily="34" charset="0"/>
              </a:defRPr>
            </a:lvl1pPr>
          </a:lstStyle>
          <a:p>
            <a:pPr algn="ctr" fontAlgn="auto">
              <a:spcAft>
                <a:spcPts val="0"/>
              </a:spcAft>
            </a:pPr>
            <a:r>
              <a:rPr lang="de-DE" sz="2200" dirty="0">
                <a:solidFill>
                  <a:srgbClr val="CA2B4E"/>
                </a:solidFill>
                <a:latin typeface="Montserrat" panose="00000500000000000000" pitchFamily="2" charset="0"/>
              </a:rPr>
              <a:t>CO</a:t>
            </a:r>
            <a:r>
              <a:rPr lang="de-DE" sz="2200" baseline="-25000" dirty="0">
                <a:solidFill>
                  <a:srgbClr val="CA2B4E"/>
                </a:solidFill>
                <a:latin typeface="Montserrat" panose="00000500000000000000" pitchFamily="2" charset="0"/>
              </a:rPr>
              <a:t>2</a:t>
            </a:r>
            <a:r>
              <a:rPr lang="de-DE" sz="2200" dirty="0">
                <a:solidFill>
                  <a:srgbClr val="CA2B4E"/>
                </a:solidFill>
                <a:latin typeface="Montserrat" panose="00000500000000000000" pitchFamily="2" charset="0"/>
              </a:rPr>
              <a:t>-Emissionen von Schweizer Unternehmen in ihren </a:t>
            </a:r>
            <a:r>
              <a:rPr lang="de-DE" sz="2200" dirty="0">
                <a:solidFill>
                  <a:srgbClr val="CA7688"/>
                </a:solidFill>
                <a:latin typeface="Montserrat" panose="00000500000000000000" pitchFamily="2" charset="0"/>
              </a:rPr>
              <a:t>globalen Lieferketten</a:t>
            </a:r>
          </a:p>
        </p:txBody>
      </p:sp>
      <p:sp>
        <p:nvSpPr>
          <p:cNvPr id="27" name="Rechteck 5">
            <a:extLst>
              <a:ext uri="{FF2B5EF4-FFF2-40B4-BE49-F238E27FC236}">
                <a16:creationId xmlns:a16="http://schemas.microsoft.com/office/drawing/2014/main" id="{4A2288E2-BCFE-43CD-A589-4705B9472496}"/>
              </a:ext>
            </a:extLst>
          </p:cNvPr>
          <p:cNvSpPr/>
          <p:nvPr/>
        </p:nvSpPr>
        <p:spPr>
          <a:xfrm>
            <a:off x="1242144" y="4944832"/>
            <a:ext cx="3232082" cy="769441"/>
          </a:xfrm>
          <a:prstGeom prst="rect">
            <a:avLst/>
          </a:prstGeom>
        </p:spPr>
        <p:txBody>
          <a:bodyPr wrap="square">
            <a:spAutoFit/>
          </a:bodyPr>
          <a:lstStyle/>
          <a:p>
            <a:pPr algn="ctr"/>
            <a:r>
              <a:rPr lang="de-DE" sz="2200" dirty="0">
                <a:solidFill>
                  <a:srgbClr val="0A973B"/>
                </a:solidFill>
                <a:latin typeface="Montserrat" panose="00000500000000000000" pitchFamily="2" charset="0"/>
                <a:cs typeface="Arial" panose="020B0604020202020204" pitchFamily="34" charset="0"/>
              </a:rPr>
              <a:t>CO</a:t>
            </a:r>
            <a:r>
              <a:rPr lang="de-DE" sz="2200" baseline="-25000" dirty="0">
                <a:solidFill>
                  <a:srgbClr val="0A973B"/>
                </a:solidFill>
                <a:latin typeface="Montserrat" panose="00000500000000000000" pitchFamily="2" charset="0"/>
                <a:cs typeface="Arial" panose="020B0604020202020204" pitchFamily="34" charset="0"/>
              </a:rPr>
              <a:t>2</a:t>
            </a:r>
            <a:r>
              <a:rPr lang="de-DE" sz="2200" dirty="0">
                <a:solidFill>
                  <a:srgbClr val="0A973B"/>
                </a:solidFill>
                <a:latin typeface="Montserrat" panose="00000500000000000000" pitchFamily="2" charset="0"/>
                <a:cs typeface="Arial" panose="020B0604020202020204" pitchFamily="34" charset="0"/>
              </a:rPr>
              <a:t>-Emissionen</a:t>
            </a:r>
            <a:br>
              <a:rPr lang="de-DE" sz="2200" dirty="0">
                <a:latin typeface="Montserrat" panose="00000500000000000000" pitchFamily="2" charset="0"/>
                <a:cs typeface="Arial" panose="020B0604020202020204" pitchFamily="34" charset="0"/>
              </a:rPr>
            </a:br>
            <a:r>
              <a:rPr lang="de-DE" sz="2200" dirty="0">
                <a:solidFill>
                  <a:srgbClr val="92D050"/>
                </a:solidFill>
                <a:latin typeface="Montserrat" panose="00000500000000000000" pitchFamily="2" charset="0"/>
                <a:cs typeface="Arial" panose="020B0604020202020204" pitchFamily="34" charset="0"/>
              </a:rPr>
              <a:t>in der Schweiz</a:t>
            </a:r>
            <a:endParaRPr lang="de-DE" sz="2200" dirty="0">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80476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00D50ABE-51A8-B346-97F7-69025723DF9D}"/>
              </a:ext>
            </a:extLst>
          </p:cNvPr>
          <p:cNvPicPr>
            <a:picLocks noChangeAspect="1"/>
          </p:cNvPicPr>
          <p:nvPr/>
        </p:nvPicPr>
        <p:blipFill>
          <a:blip r:embed="rId3"/>
          <a:stretch>
            <a:fillRect/>
          </a:stretch>
        </p:blipFill>
        <p:spPr>
          <a:xfrm>
            <a:off x="823154" y="1190290"/>
            <a:ext cx="6890646" cy="5172038"/>
          </a:xfrm>
          <a:prstGeom prst="rect">
            <a:avLst/>
          </a:prstGeom>
        </p:spPr>
      </p:pic>
      <p:sp>
        <p:nvSpPr>
          <p:cNvPr id="2" name="Titel 1">
            <a:extLst>
              <a:ext uri="{FF2B5EF4-FFF2-40B4-BE49-F238E27FC236}">
                <a16:creationId xmlns:a16="http://schemas.microsoft.com/office/drawing/2014/main" id="{24812534-43F9-9B41-88E2-0650D933AD6D}"/>
              </a:ext>
            </a:extLst>
          </p:cNvPr>
          <p:cNvSpPr>
            <a:spLocks noGrp="1"/>
          </p:cNvSpPr>
          <p:nvPr>
            <p:ph type="title"/>
          </p:nvPr>
        </p:nvSpPr>
        <p:spPr/>
        <p:txBody>
          <a:bodyPr>
            <a:normAutofit/>
          </a:bodyPr>
          <a:lstStyle/>
          <a:p>
            <a:r>
              <a:rPr lang="de-DE" sz="2400" dirty="0" err="1"/>
              <a:t>SBTi</a:t>
            </a:r>
            <a:r>
              <a:rPr lang="de-DE" sz="2400" dirty="0"/>
              <a:t> = Absenkpfad im Einklang mit 1,5-Grad-Erwärmung</a:t>
            </a:r>
          </a:p>
        </p:txBody>
      </p:sp>
      <p:sp>
        <p:nvSpPr>
          <p:cNvPr id="3" name="Inhaltsplatzhalter 2">
            <a:extLst>
              <a:ext uri="{FF2B5EF4-FFF2-40B4-BE49-F238E27FC236}">
                <a16:creationId xmlns:a16="http://schemas.microsoft.com/office/drawing/2014/main" id="{63137DC7-C077-A44C-AD9D-466D431A353A}"/>
              </a:ext>
            </a:extLst>
          </p:cNvPr>
          <p:cNvSpPr>
            <a:spLocks noGrp="1"/>
          </p:cNvSpPr>
          <p:nvPr>
            <p:ph idx="1"/>
          </p:nvPr>
        </p:nvSpPr>
        <p:spPr>
          <a:xfrm>
            <a:off x="8127050" y="1076770"/>
            <a:ext cx="3241990" cy="5520583"/>
          </a:xfrm>
        </p:spPr>
        <p:txBody>
          <a:bodyPr>
            <a:normAutofit lnSpcReduction="10000"/>
          </a:bodyPr>
          <a:lstStyle/>
          <a:p>
            <a:pPr>
              <a:lnSpc>
                <a:spcPct val="125000"/>
              </a:lnSpc>
            </a:pPr>
            <a:r>
              <a:rPr lang="de-DE" sz="2000" dirty="0">
                <a:solidFill>
                  <a:schemeClr val="tx1">
                    <a:lumMod val="75000"/>
                    <a:lumOff val="25000"/>
                  </a:schemeClr>
                </a:solidFill>
              </a:rPr>
              <a:t>Mit </a:t>
            </a:r>
            <a:r>
              <a:rPr lang="de-DE" sz="2000" dirty="0" err="1">
                <a:solidFill>
                  <a:schemeClr val="tx1">
                    <a:lumMod val="75000"/>
                    <a:lumOff val="25000"/>
                  </a:schemeClr>
                </a:solidFill>
              </a:rPr>
              <a:t>SBTi</a:t>
            </a:r>
            <a:r>
              <a:rPr lang="de-DE" sz="2000" dirty="0">
                <a:solidFill>
                  <a:schemeClr val="tx1">
                    <a:lumMod val="75000"/>
                    <a:lumOff val="25000"/>
                  </a:schemeClr>
                </a:solidFill>
              </a:rPr>
              <a:t> kann jedes Unternehmen berechnen, wie schnell es seine Emissionen reduzieren muss, um das 1,5-Grad- Ziel einzuhalten.</a:t>
            </a:r>
          </a:p>
          <a:p>
            <a:pPr>
              <a:lnSpc>
                <a:spcPct val="125000"/>
              </a:lnSpc>
            </a:pPr>
            <a:r>
              <a:rPr lang="de-DE" sz="2000" dirty="0">
                <a:solidFill>
                  <a:schemeClr val="tx1">
                    <a:lumMod val="75000"/>
                    <a:lumOff val="25000"/>
                  </a:schemeClr>
                </a:solidFill>
              </a:rPr>
              <a:t>Je nach Sektor kommen unterschiedliche Methoden zur Anwendung.</a:t>
            </a:r>
          </a:p>
          <a:p>
            <a:pPr>
              <a:lnSpc>
                <a:spcPct val="125000"/>
              </a:lnSpc>
            </a:pPr>
            <a:r>
              <a:rPr lang="de-DE" sz="2000" dirty="0">
                <a:solidFill>
                  <a:schemeClr val="tx1">
                    <a:lumMod val="75000"/>
                    <a:lumOff val="25000"/>
                  </a:schemeClr>
                </a:solidFill>
              </a:rPr>
              <a:t>Netto-Null bis 2050.</a:t>
            </a:r>
          </a:p>
          <a:p>
            <a:endParaRPr lang="de-DE" dirty="0"/>
          </a:p>
        </p:txBody>
      </p:sp>
      <p:sp>
        <p:nvSpPr>
          <p:cNvPr id="10" name="Pfeil nach links 9">
            <a:extLst>
              <a:ext uri="{FF2B5EF4-FFF2-40B4-BE49-F238E27FC236}">
                <a16:creationId xmlns:a16="http://schemas.microsoft.com/office/drawing/2014/main" id="{19841AB1-0E5F-324F-BE74-6F394071F0EE}"/>
              </a:ext>
            </a:extLst>
          </p:cNvPr>
          <p:cNvSpPr/>
          <p:nvPr/>
        </p:nvSpPr>
        <p:spPr>
          <a:xfrm>
            <a:off x="2452643" y="1271490"/>
            <a:ext cx="640934" cy="206932"/>
          </a:xfrm>
          <a:prstGeom prst="leftArrow">
            <a:avLst/>
          </a:prstGeom>
          <a:solidFill>
            <a:srgbClr val="054E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Pfeil nach links 10">
            <a:extLst>
              <a:ext uri="{FF2B5EF4-FFF2-40B4-BE49-F238E27FC236}">
                <a16:creationId xmlns:a16="http://schemas.microsoft.com/office/drawing/2014/main" id="{D4E15197-DA0A-CA4F-AD93-9050684F055E}"/>
              </a:ext>
            </a:extLst>
          </p:cNvPr>
          <p:cNvSpPr/>
          <p:nvPr/>
        </p:nvSpPr>
        <p:spPr>
          <a:xfrm>
            <a:off x="4408205" y="3463181"/>
            <a:ext cx="640934" cy="206932"/>
          </a:xfrm>
          <a:prstGeom prst="leftArrow">
            <a:avLst/>
          </a:prstGeom>
          <a:solidFill>
            <a:srgbClr val="054E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Pfeil nach links 11">
            <a:extLst>
              <a:ext uri="{FF2B5EF4-FFF2-40B4-BE49-F238E27FC236}">
                <a16:creationId xmlns:a16="http://schemas.microsoft.com/office/drawing/2014/main" id="{4F8F0D3B-6D6A-2B43-ACA7-69B1C64A7EEB}"/>
              </a:ext>
            </a:extLst>
          </p:cNvPr>
          <p:cNvSpPr/>
          <p:nvPr/>
        </p:nvSpPr>
        <p:spPr>
          <a:xfrm rot="16200000">
            <a:off x="7098504" y="5230942"/>
            <a:ext cx="640934" cy="206932"/>
          </a:xfrm>
          <a:prstGeom prst="leftArrow">
            <a:avLst/>
          </a:prstGeom>
          <a:solidFill>
            <a:srgbClr val="054E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1448C8DF-DB1A-E247-8DE8-273F026B0360}"/>
              </a:ext>
            </a:extLst>
          </p:cNvPr>
          <p:cNvSpPr txBox="1"/>
          <p:nvPr/>
        </p:nvSpPr>
        <p:spPr>
          <a:xfrm>
            <a:off x="3210371" y="1190290"/>
            <a:ext cx="1709159" cy="369332"/>
          </a:xfrm>
          <a:prstGeom prst="rect">
            <a:avLst/>
          </a:prstGeom>
          <a:noFill/>
        </p:spPr>
        <p:txBody>
          <a:bodyPr wrap="square" rtlCol="0">
            <a:spAutoFit/>
          </a:bodyPr>
          <a:lstStyle/>
          <a:p>
            <a:r>
              <a:rPr lang="de-DE" b="1" dirty="0">
                <a:solidFill>
                  <a:srgbClr val="054EA7"/>
                </a:solidFill>
                <a:latin typeface="Arial" panose="020B0604020202020204" pitchFamily="34" charset="0"/>
                <a:cs typeface="Arial" panose="020B0604020202020204" pitchFamily="34" charset="0"/>
              </a:rPr>
              <a:t>2018 = 100%</a:t>
            </a:r>
          </a:p>
        </p:txBody>
      </p:sp>
      <p:sp>
        <p:nvSpPr>
          <p:cNvPr id="14" name="Textfeld 13">
            <a:extLst>
              <a:ext uri="{FF2B5EF4-FFF2-40B4-BE49-F238E27FC236}">
                <a16:creationId xmlns:a16="http://schemas.microsoft.com/office/drawing/2014/main" id="{D9F7E874-9349-3440-A629-73D1FA87560D}"/>
              </a:ext>
            </a:extLst>
          </p:cNvPr>
          <p:cNvSpPr txBox="1"/>
          <p:nvPr/>
        </p:nvSpPr>
        <p:spPr>
          <a:xfrm>
            <a:off x="5165934" y="3381981"/>
            <a:ext cx="1709159" cy="369332"/>
          </a:xfrm>
          <a:prstGeom prst="rect">
            <a:avLst/>
          </a:prstGeom>
          <a:noFill/>
        </p:spPr>
        <p:txBody>
          <a:bodyPr wrap="square" rtlCol="0">
            <a:spAutoFit/>
          </a:bodyPr>
          <a:lstStyle/>
          <a:p>
            <a:r>
              <a:rPr lang="de-DE" b="1" dirty="0">
                <a:solidFill>
                  <a:srgbClr val="054EA7"/>
                </a:solidFill>
                <a:latin typeface="Arial" panose="020B0604020202020204" pitchFamily="34" charset="0"/>
                <a:cs typeface="Arial" panose="020B0604020202020204" pitchFamily="34" charset="0"/>
              </a:rPr>
              <a:t>2030 = 50%</a:t>
            </a:r>
          </a:p>
        </p:txBody>
      </p:sp>
      <p:sp>
        <p:nvSpPr>
          <p:cNvPr id="15" name="Textfeld 14">
            <a:extLst>
              <a:ext uri="{FF2B5EF4-FFF2-40B4-BE49-F238E27FC236}">
                <a16:creationId xmlns:a16="http://schemas.microsoft.com/office/drawing/2014/main" id="{B18365C2-5DC2-6D44-9601-69871BCED9E5}"/>
              </a:ext>
            </a:extLst>
          </p:cNvPr>
          <p:cNvSpPr txBox="1"/>
          <p:nvPr/>
        </p:nvSpPr>
        <p:spPr>
          <a:xfrm>
            <a:off x="6004641" y="4551969"/>
            <a:ext cx="1709159" cy="369332"/>
          </a:xfrm>
          <a:prstGeom prst="rect">
            <a:avLst/>
          </a:prstGeom>
          <a:noFill/>
        </p:spPr>
        <p:txBody>
          <a:bodyPr wrap="square" rtlCol="0">
            <a:spAutoFit/>
          </a:bodyPr>
          <a:lstStyle/>
          <a:p>
            <a:pPr algn="r"/>
            <a:r>
              <a:rPr lang="de-DE" b="1" dirty="0">
                <a:solidFill>
                  <a:srgbClr val="054EA7"/>
                </a:solidFill>
                <a:latin typeface="Arial" panose="020B0604020202020204" pitchFamily="34" charset="0"/>
                <a:cs typeface="Arial" panose="020B0604020202020204" pitchFamily="34" charset="0"/>
              </a:rPr>
              <a:t>2050 = 0%</a:t>
            </a:r>
          </a:p>
        </p:txBody>
      </p:sp>
      <p:grpSp>
        <p:nvGrpSpPr>
          <p:cNvPr id="5" name="Gruppieren 4">
            <a:extLst>
              <a:ext uri="{FF2B5EF4-FFF2-40B4-BE49-F238E27FC236}">
                <a16:creationId xmlns:a16="http://schemas.microsoft.com/office/drawing/2014/main" id="{09632340-D712-954E-972A-DBFC7F2AA9AD}"/>
              </a:ext>
            </a:extLst>
          </p:cNvPr>
          <p:cNvGrpSpPr/>
          <p:nvPr/>
        </p:nvGrpSpPr>
        <p:grpSpPr>
          <a:xfrm>
            <a:off x="3093577" y="2085407"/>
            <a:ext cx="3280495" cy="1181900"/>
            <a:chOff x="3093577" y="2085407"/>
            <a:chExt cx="3280495" cy="1181900"/>
          </a:xfrm>
        </p:grpSpPr>
        <p:sp>
          <p:nvSpPr>
            <p:cNvPr id="4" name="Rechtwinkliges Dreieck 3">
              <a:extLst>
                <a:ext uri="{FF2B5EF4-FFF2-40B4-BE49-F238E27FC236}">
                  <a16:creationId xmlns:a16="http://schemas.microsoft.com/office/drawing/2014/main" id="{AB3404D5-8F36-1349-B82B-B299AB9C84B3}"/>
                </a:ext>
              </a:extLst>
            </p:cNvPr>
            <p:cNvSpPr/>
            <p:nvPr/>
          </p:nvSpPr>
          <p:spPr>
            <a:xfrm flipH="1" flipV="1">
              <a:off x="3093577" y="2085407"/>
              <a:ext cx="1010072" cy="1181900"/>
            </a:xfrm>
            <a:prstGeom prst="rtTriangl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a:extLst>
                <a:ext uri="{FF2B5EF4-FFF2-40B4-BE49-F238E27FC236}">
                  <a16:creationId xmlns:a16="http://schemas.microsoft.com/office/drawing/2014/main" id="{C8091EA0-F48C-9D4A-B068-6D84D6A26928}"/>
                </a:ext>
              </a:extLst>
            </p:cNvPr>
            <p:cNvSpPr txBox="1"/>
            <p:nvPr/>
          </p:nvSpPr>
          <p:spPr>
            <a:xfrm>
              <a:off x="4194559" y="2491691"/>
              <a:ext cx="2179513" cy="369332"/>
            </a:xfrm>
            <a:prstGeom prst="rect">
              <a:avLst/>
            </a:prstGeom>
            <a:noFill/>
          </p:spPr>
          <p:txBody>
            <a:bodyPr wrap="square" rtlCol="0">
              <a:spAutoFit/>
            </a:bodyPr>
            <a:lstStyle/>
            <a:p>
              <a:r>
                <a:rPr lang="de-DE" b="1" dirty="0">
                  <a:solidFill>
                    <a:srgbClr val="92D050"/>
                  </a:solidFill>
                  <a:latin typeface="Arial" panose="020B0604020202020204" pitchFamily="34" charset="0"/>
                  <a:cs typeface="Arial" panose="020B0604020202020204" pitchFamily="34" charset="0"/>
                </a:rPr>
                <a:t>- 4,2 % pro Jahr</a:t>
              </a:r>
            </a:p>
          </p:txBody>
        </p:sp>
      </p:grpSp>
    </p:spTree>
    <p:extLst>
      <p:ext uri="{BB962C8B-B14F-4D97-AF65-F5344CB8AC3E}">
        <p14:creationId xmlns:p14="http://schemas.microsoft.com/office/powerpoint/2010/main" val="29857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A4CEA4-4A5A-BB4F-99E5-6BF5C0CB313E}"/>
              </a:ext>
            </a:extLst>
          </p:cNvPr>
          <p:cNvSpPr>
            <a:spLocks noGrp="1"/>
          </p:cNvSpPr>
          <p:nvPr>
            <p:ph type="title"/>
          </p:nvPr>
        </p:nvSpPr>
        <p:spPr>
          <a:xfrm>
            <a:off x="831941" y="181395"/>
            <a:ext cx="10515600" cy="677462"/>
          </a:xfrm>
        </p:spPr>
        <p:txBody>
          <a:bodyPr>
            <a:normAutofit/>
          </a:bodyPr>
          <a:lstStyle/>
          <a:p>
            <a:r>
              <a:rPr lang="de-DE" sz="2400" dirty="0"/>
              <a:t>Was </a:t>
            </a:r>
            <a:r>
              <a:rPr lang="de-DE" sz="2400" dirty="0" err="1"/>
              <a:t>heisst</a:t>
            </a:r>
            <a:r>
              <a:rPr lang="de-DE" sz="2400" dirty="0"/>
              <a:t> Netto-Null für SBTi?</a:t>
            </a:r>
          </a:p>
        </p:txBody>
      </p:sp>
      <p:grpSp>
        <p:nvGrpSpPr>
          <p:cNvPr id="27" name="Gruppieren 26">
            <a:extLst>
              <a:ext uri="{FF2B5EF4-FFF2-40B4-BE49-F238E27FC236}">
                <a16:creationId xmlns:a16="http://schemas.microsoft.com/office/drawing/2014/main" id="{8C132AFB-CF3C-914C-83BC-C361FDD389A6}"/>
              </a:ext>
            </a:extLst>
          </p:cNvPr>
          <p:cNvGrpSpPr/>
          <p:nvPr/>
        </p:nvGrpSpPr>
        <p:grpSpPr>
          <a:xfrm>
            <a:off x="2007807" y="1302720"/>
            <a:ext cx="8163867" cy="4252559"/>
            <a:chOff x="734329" y="700987"/>
            <a:chExt cx="8163867" cy="4252559"/>
          </a:xfrm>
        </p:grpSpPr>
        <p:grpSp>
          <p:nvGrpSpPr>
            <p:cNvPr id="11" name="Gruppieren 10">
              <a:extLst>
                <a:ext uri="{FF2B5EF4-FFF2-40B4-BE49-F238E27FC236}">
                  <a16:creationId xmlns:a16="http://schemas.microsoft.com/office/drawing/2014/main" id="{2F43A169-E412-1C4A-AECC-02BDCF0E4557}"/>
                </a:ext>
              </a:extLst>
            </p:cNvPr>
            <p:cNvGrpSpPr/>
            <p:nvPr/>
          </p:nvGrpSpPr>
          <p:grpSpPr>
            <a:xfrm>
              <a:off x="1023582" y="1241946"/>
              <a:ext cx="2794764" cy="3240000"/>
              <a:chOff x="1023582" y="1241946"/>
              <a:chExt cx="2794764" cy="3240000"/>
            </a:xfrm>
          </p:grpSpPr>
          <p:sp>
            <p:nvSpPr>
              <p:cNvPr id="6" name="Rechteck 5">
                <a:extLst>
                  <a:ext uri="{FF2B5EF4-FFF2-40B4-BE49-F238E27FC236}">
                    <a16:creationId xmlns:a16="http://schemas.microsoft.com/office/drawing/2014/main" id="{165BC47B-659A-FF49-A354-903F1A7C55EF}"/>
                  </a:ext>
                </a:extLst>
              </p:cNvPr>
              <p:cNvSpPr/>
              <p:nvPr/>
            </p:nvSpPr>
            <p:spPr>
              <a:xfrm>
                <a:off x="1023582" y="1241946"/>
                <a:ext cx="360000" cy="32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931F00D3-D2DC-8F48-A6D4-15AB132947E3}"/>
                  </a:ext>
                </a:extLst>
              </p:cNvPr>
              <p:cNvSpPr/>
              <p:nvPr/>
            </p:nvSpPr>
            <p:spPr>
              <a:xfrm>
                <a:off x="1632273" y="1961946"/>
                <a:ext cx="360000" cy="252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33DCDFDE-4812-8149-974A-3C2CB655BD9F}"/>
                  </a:ext>
                </a:extLst>
              </p:cNvPr>
              <p:cNvSpPr/>
              <p:nvPr/>
            </p:nvSpPr>
            <p:spPr>
              <a:xfrm>
                <a:off x="2240964" y="2681946"/>
                <a:ext cx="360000" cy="180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0EEBAFBB-B5D6-1140-9111-C3D661ED03EB}"/>
                  </a:ext>
                </a:extLst>
              </p:cNvPr>
              <p:cNvSpPr/>
              <p:nvPr/>
            </p:nvSpPr>
            <p:spPr>
              <a:xfrm>
                <a:off x="2849655" y="3401946"/>
                <a:ext cx="360000" cy="108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90428E45-95CC-D243-95F6-915A703FDED4}"/>
                  </a:ext>
                </a:extLst>
              </p:cNvPr>
              <p:cNvSpPr/>
              <p:nvPr/>
            </p:nvSpPr>
            <p:spPr>
              <a:xfrm>
                <a:off x="3458346" y="4121946"/>
                <a:ext cx="3600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2" name="Gruppieren 11">
              <a:extLst>
                <a:ext uri="{FF2B5EF4-FFF2-40B4-BE49-F238E27FC236}">
                  <a16:creationId xmlns:a16="http://schemas.microsoft.com/office/drawing/2014/main" id="{182780A7-8061-0C49-BFED-E0598589F6B2}"/>
                </a:ext>
              </a:extLst>
            </p:cNvPr>
            <p:cNvGrpSpPr/>
            <p:nvPr/>
          </p:nvGrpSpPr>
          <p:grpSpPr>
            <a:xfrm flipH="1" flipV="1">
              <a:off x="1023582" y="4593546"/>
              <a:ext cx="2794764" cy="360000"/>
              <a:chOff x="1023582" y="1241946"/>
              <a:chExt cx="2794764" cy="3240000"/>
            </a:xfrm>
            <a:solidFill>
              <a:srgbClr val="0096FF"/>
            </a:solidFill>
          </p:grpSpPr>
          <p:sp>
            <p:nvSpPr>
              <p:cNvPr id="13" name="Rechteck 12">
                <a:extLst>
                  <a:ext uri="{FF2B5EF4-FFF2-40B4-BE49-F238E27FC236}">
                    <a16:creationId xmlns:a16="http://schemas.microsoft.com/office/drawing/2014/main" id="{5F10A037-369D-B543-802C-16350E877ACC}"/>
                  </a:ext>
                </a:extLst>
              </p:cNvPr>
              <p:cNvSpPr/>
              <p:nvPr/>
            </p:nvSpPr>
            <p:spPr>
              <a:xfrm>
                <a:off x="1023582" y="1241946"/>
                <a:ext cx="360000" cy="32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FA5586E2-BAE4-7247-8B5C-4FD325E1FF9D}"/>
                  </a:ext>
                </a:extLst>
              </p:cNvPr>
              <p:cNvSpPr/>
              <p:nvPr/>
            </p:nvSpPr>
            <p:spPr>
              <a:xfrm>
                <a:off x="1632273" y="1961946"/>
                <a:ext cx="360000" cy="252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0A9C4810-FE50-114F-ADC4-53B0FC74AB3F}"/>
                  </a:ext>
                </a:extLst>
              </p:cNvPr>
              <p:cNvSpPr/>
              <p:nvPr/>
            </p:nvSpPr>
            <p:spPr>
              <a:xfrm>
                <a:off x="2240964" y="2681946"/>
                <a:ext cx="360000" cy="180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FC49B0E1-0C7A-F046-89EF-C700AD6570FB}"/>
                  </a:ext>
                </a:extLst>
              </p:cNvPr>
              <p:cNvSpPr/>
              <p:nvPr/>
            </p:nvSpPr>
            <p:spPr>
              <a:xfrm>
                <a:off x="2849655" y="3401946"/>
                <a:ext cx="36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E2589E00-E1BC-CA48-90EE-990B68A5348A}"/>
                  </a:ext>
                </a:extLst>
              </p:cNvPr>
              <p:cNvSpPr/>
              <p:nvPr/>
            </p:nvSpPr>
            <p:spPr>
              <a:xfrm>
                <a:off x="3458346" y="4121946"/>
                <a:ext cx="360000" cy="36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8" name="Titel 1">
              <a:extLst>
                <a:ext uri="{FF2B5EF4-FFF2-40B4-BE49-F238E27FC236}">
                  <a16:creationId xmlns:a16="http://schemas.microsoft.com/office/drawing/2014/main" id="{EE2E1524-54FE-524B-A8A2-F56CFD6473C1}"/>
                </a:ext>
              </a:extLst>
            </p:cNvPr>
            <p:cNvSpPr txBox="1">
              <a:spLocks/>
            </p:cNvSpPr>
            <p:nvPr/>
          </p:nvSpPr>
          <p:spPr>
            <a:xfrm>
              <a:off x="1337862" y="1004752"/>
              <a:ext cx="2589207"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pPr algn="r"/>
              <a:r>
                <a:rPr lang="de-DE" sz="2000" b="1" dirty="0">
                  <a:solidFill>
                    <a:schemeClr val="bg1">
                      <a:lumMod val="75000"/>
                    </a:schemeClr>
                  </a:solidFill>
                </a:rPr>
                <a:t>Emissionen</a:t>
              </a:r>
            </a:p>
          </p:txBody>
        </p:sp>
        <p:sp>
          <p:nvSpPr>
            <p:cNvPr id="23" name="Geschweifte Klammer rechts 22">
              <a:extLst>
                <a:ext uri="{FF2B5EF4-FFF2-40B4-BE49-F238E27FC236}">
                  <a16:creationId xmlns:a16="http://schemas.microsoft.com/office/drawing/2014/main" id="{1D5D284B-468A-1544-B71E-502E39B395D8}"/>
                </a:ext>
              </a:extLst>
            </p:cNvPr>
            <p:cNvSpPr/>
            <p:nvPr/>
          </p:nvSpPr>
          <p:spPr>
            <a:xfrm>
              <a:off x="3927069" y="4121946"/>
              <a:ext cx="294411" cy="831600"/>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4" name="Titel 1">
              <a:extLst>
                <a:ext uri="{FF2B5EF4-FFF2-40B4-BE49-F238E27FC236}">
                  <a16:creationId xmlns:a16="http://schemas.microsoft.com/office/drawing/2014/main" id="{6D127768-BA50-FC4B-95BD-7F4D755AFCC9}"/>
                </a:ext>
              </a:extLst>
            </p:cNvPr>
            <p:cNvSpPr txBox="1">
              <a:spLocks/>
            </p:cNvSpPr>
            <p:nvPr/>
          </p:nvSpPr>
          <p:spPr>
            <a:xfrm>
              <a:off x="4214088" y="3685542"/>
              <a:ext cx="4684108" cy="1268004"/>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de-DE" sz="2000" b="1" dirty="0">
                  <a:solidFill>
                    <a:schemeClr val="accent2"/>
                  </a:solidFill>
                  <a:latin typeface="Montserrat" panose="00000500000000000000" pitchFamily="2" charset="0"/>
                </a:rPr>
                <a:t>SBTi-Bedingungen für Netto-Null: </a:t>
              </a:r>
            </a:p>
            <a:p>
              <a:pPr marL="342900" indent="-342900">
                <a:buFont typeface="Arial" panose="020B0604020202020204" pitchFamily="34" charset="0"/>
                <a:buChar char="•"/>
              </a:pPr>
              <a:r>
                <a:rPr lang="de-DE" sz="2000" b="1" dirty="0">
                  <a:solidFill>
                    <a:schemeClr val="accent2"/>
                  </a:solidFill>
                  <a:latin typeface="Montserrat" panose="00000500000000000000" pitchFamily="2" charset="0"/>
                </a:rPr>
                <a:t>Rest-Emissionen &lt; </a:t>
              </a:r>
              <a:r>
                <a:rPr lang="de-DE" sz="2000" b="1" dirty="0">
                  <a:solidFill>
                    <a:srgbClr val="C00000"/>
                  </a:solidFill>
                  <a:latin typeface="Montserrat" panose="00000500000000000000" pitchFamily="2" charset="0"/>
                </a:rPr>
                <a:t>10%</a:t>
              </a:r>
            </a:p>
            <a:p>
              <a:pPr marL="342900" indent="-342900">
                <a:buFont typeface="Arial" panose="020B0604020202020204" pitchFamily="34" charset="0"/>
                <a:buChar char="•"/>
              </a:pPr>
              <a:r>
                <a:rPr lang="de-DE" sz="2000" b="1" dirty="0">
                  <a:solidFill>
                    <a:schemeClr val="accent2"/>
                  </a:solidFill>
                  <a:latin typeface="Montserrat" panose="00000500000000000000" pitchFamily="2" charset="0"/>
                </a:rPr>
                <a:t>Emissionen = Negativ-Emissionen</a:t>
              </a:r>
            </a:p>
            <a:p>
              <a:pPr marL="342900" indent="-342900">
                <a:buFont typeface="Arial" panose="020B0604020202020204" pitchFamily="34" charset="0"/>
                <a:buChar char="•"/>
              </a:pPr>
              <a:r>
                <a:rPr lang="de-DE" sz="2000" b="1" dirty="0">
                  <a:solidFill>
                    <a:schemeClr val="accent2"/>
                  </a:solidFill>
                  <a:latin typeface="Montserrat" panose="00000500000000000000" pitchFamily="2" charset="0"/>
                </a:rPr>
                <a:t>Negativ-Emissionen = dauerhaft entferntes CO</a:t>
              </a:r>
              <a:r>
                <a:rPr lang="de-DE" sz="2000" b="1" baseline="-25000" dirty="0">
                  <a:solidFill>
                    <a:schemeClr val="accent2"/>
                  </a:solidFill>
                  <a:latin typeface="Montserrat" panose="00000500000000000000" pitchFamily="2" charset="0"/>
                </a:rPr>
                <a:t>2</a:t>
              </a:r>
            </a:p>
          </p:txBody>
        </p:sp>
        <p:sp>
          <p:nvSpPr>
            <p:cNvPr id="25" name="Titel 1">
              <a:extLst>
                <a:ext uri="{FF2B5EF4-FFF2-40B4-BE49-F238E27FC236}">
                  <a16:creationId xmlns:a16="http://schemas.microsoft.com/office/drawing/2014/main" id="{D1861586-E437-3A42-99B4-F9317C560230}"/>
                </a:ext>
              </a:extLst>
            </p:cNvPr>
            <p:cNvSpPr txBox="1">
              <a:spLocks/>
            </p:cNvSpPr>
            <p:nvPr/>
          </p:nvSpPr>
          <p:spPr>
            <a:xfrm>
              <a:off x="734329" y="700987"/>
              <a:ext cx="938505"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pPr algn="ctr"/>
              <a:r>
                <a:rPr lang="de-DE" sz="2000" b="1" dirty="0">
                  <a:solidFill>
                    <a:schemeClr val="bg1">
                      <a:lumMod val="75000"/>
                    </a:schemeClr>
                  </a:solidFill>
                </a:rPr>
                <a:t>100%</a:t>
              </a:r>
            </a:p>
          </p:txBody>
        </p:sp>
        <p:sp>
          <p:nvSpPr>
            <p:cNvPr id="26" name="Titel 1">
              <a:extLst>
                <a:ext uri="{FF2B5EF4-FFF2-40B4-BE49-F238E27FC236}">
                  <a16:creationId xmlns:a16="http://schemas.microsoft.com/office/drawing/2014/main" id="{2688D489-1519-3A4C-8BA1-580705966BB9}"/>
                </a:ext>
              </a:extLst>
            </p:cNvPr>
            <p:cNvSpPr txBox="1">
              <a:spLocks/>
            </p:cNvSpPr>
            <p:nvPr/>
          </p:nvSpPr>
          <p:spPr>
            <a:xfrm>
              <a:off x="3166860" y="3628612"/>
              <a:ext cx="938505"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pPr algn="ctr"/>
              <a:r>
                <a:rPr lang="de-DE" sz="2000" b="1" dirty="0">
                  <a:solidFill>
                    <a:schemeClr val="bg1">
                      <a:lumMod val="75000"/>
                    </a:schemeClr>
                  </a:solidFill>
                </a:rPr>
                <a:t>10%</a:t>
              </a:r>
            </a:p>
          </p:txBody>
        </p:sp>
      </p:grpSp>
    </p:spTree>
    <p:extLst>
      <p:ext uri="{BB962C8B-B14F-4D97-AF65-F5344CB8AC3E}">
        <p14:creationId xmlns:p14="http://schemas.microsoft.com/office/powerpoint/2010/main" val="3116933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093CDD-B392-AC4C-80E4-B8437F65AA0D}"/>
              </a:ext>
            </a:extLst>
          </p:cNvPr>
          <p:cNvSpPr>
            <a:spLocks noGrp="1"/>
          </p:cNvSpPr>
          <p:nvPr>
            <p:ph type="title"/>
          </p:nvPr>
        </p:nvSpPr>
        <p:spPr/>
        <p:txBody>
          <a:bodyPr>
            <a:normAutofit/>
          </a:bodyPr>
          <a:lstStyle/>
          <a:p>
            <a:r>
              <a:rPr lang="de-DE" sz="2400" dirty="0"/>
              <a:t>SBTi umfasst alle drei Scopes der Wertschöpfungskette</a:t>
            </a:r>
          </a:p>
        </p:txBody>
      </p:sp>
      <p:pic>
        <p:nvPicPr>
          <p:cNvPr id="1028" name="Picture 4">
            <a:extLst>
              <a:ext uri="{FF2B5EF4-FFF2-40B4-BE49-F238E27FC236}">
                <a16:creationId xmlns:a16="http://schemas.microsoft.com/office/drawing/2014/main" id="{B1B6A268-381B-AC43-8E1B-EF008134356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513" y="498758"/>
            <a:ext cx="10682287" cy="6012701"/>
          </a:xfrm>
          <a:prstGeom prst="rect">
            <a:avLst/>
          </a:prstGeom>
          <a:noFill/>
          <a:extLst>
            <a:ext uri="{909E8E84-426E-40DD-AFC4-6F175D3DCCD1}">
              <a14:hiddenFill xmlns:a14="http://schemas.microsoft.com/office/drawing/2010/main">
                <a:solidFill>
                  <a:srgbClr val="FFFFFF"/>
                </a:solidFill>
              </a14:hiddenFill>
            </a:ext>
          </a:extLst>
        </p:spPr>
      </p:pic>
      <p:sp>
        <p:nvSpPr>
          <p:cNvPr id="6" name="Titel 1">
            <a:extLst>
              <a:ext uri="{FF2B5EF4-FFF2-40B4-BE49-F238E27FC236}">
                <a16:creationId xmlns:a16="http://schemas.microsoft.com/office/drawing/2014/main" id="{22A4C0E8-D90A-924D-9E0C-65EDA8C00DC0}"/>
              </a:ext>
            </a:extLst>
          </p:cNvPr>
          <p:cNvSpPr txBox="1">
            <a:spLocks/>
          </p:cNvSpPr>
          <p:nvPr/>
        </p:nvSpPr>
        <p:spPr>
          <a:xfrm>
            <a:off x="8672512" y="6359242"/>
            <a:ext cx="3519488"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rgbClr val="C00000"/>
                </a:solidFill>
                <a:latin typeface="Arial" panose="020B0604020202020204" pitchFamily="34" charset="0"/>
                <a:ea typeface="+mj-ea"/>
                <a:cs typeface="Arial" panose="020B0604020202020204" pitchFamily="34" charset="0"/>
              </a:defRPr>
            </a:lvl1pPr>
          </a:lstStyle>
          <a:p>
            <a:pPr algn="r"/>
            <a:r>
              <a:rPr lang="de-DE" sz="1200" b="1" dirty="0">
                <a:solidFill>
                  <a:srgbClr val="0096FF"/>
                </a:solidFill>
              </a:rPr>
              <a:t>Quelle: </a:t>
            </a:r>
            <a:r>
              <a:rPr lang="de-DE" sz="1200" b="1" dirty="0" err="1">
                <a:solidFill>
                  <a:srgbClr val="0096FF"/>
                </a:solidFill>
              </a:rPr>
              <a:t>myclimate</a:t>
            </a:r>
            <a:endParaRPr lang="de-DE" sz="1200" b="1" dirty="0">
              <a:solidFill>
                <a:srgbClr val="0096FF"/>
              </a:solidFill>
            </a:endParaRPr>
          </a:p>
        </p:txBody>
      </p:sp>
    </p:spTree>
    <p:extLst>
      <p:ext uri="{BB962C8B-B14F-4D97-AF65-F5344CB8AC3E}">
        <p14:creationId xmlns:p14="http://schemas.microsoft.com/office/powerpoint/2010/main" val="569379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A40D12C-9BEB-C545-9A79-2CF199EE9C42}"/>
              </a:ext>
            </a:extLst>
          </p:cNvPr>
          <p:cNvPicPr>
            <a:picLocks noChangeAspect="1"/>
          </p:cNvPicPr>
          <p:nvPr/>
        </p:nvPicPr>
        <p:blipFill>
          <a:blip r:embed="rId2"/>
          <a:stretch>
            <a:fillRect/>
          </a:stretch>
        </p:blipFill>
        <p:spPr>
          <a:xfrm>
            <a:off x="231536" y="1206943"/>
            <a:ext cx="11728927" cy="5278918"/>
          </a:xfrm>
          <a:prstGeom prst="rect">
            <a:avLst/>
          </a:prstGeom>
        </p:spPr>
      </p:pic>
      <p:sp>
        <p:nvSpPr>
          <p:cNvPr id="6" name="Titel 1">
            <a:extLst>
              <a:ext uri="{FF2B5EF4-FFF2-40B4-BE49-F238E27FC236}">
                <a16:creationId xmlns:a16="http://schemas.microsoft.com/office/drawing/2014/main" id="{4B235D6D-48E1-4B9B-9F2C-128034ADB605}"/>
              </a:ext>
            </a:extLst>
          </p:cNvPr>
          <p:cNvSpPr txBox="1">
            <a:spLocks noGrp="1" noRot="1" noMove="1" noResize="1" noEditPoints="1" noAdjustHandles="1" noChangeArrowheads="1" noChangeShapeType="1"/>
          </p:cNvSpPr>
          <p:nvPr/>
        </p:nvSpPr>
        <p:spPr>
          <a:xfrm>
            <a:off x="838200" y="160027"/>
            <a:ext cx="10515600"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a:lstStyle>
          <a:p>
            <a:endParaRPr lang="de-DE" sz="2400" dirty="0"/>
          </a:p>
        </p:txBody>
      </p:sp>
      <p:sp>
        <p:nvSpPr>
          <p:cNvPr id="9" name="Titel 3">
            <a:extLst>
              <a:ext uri="{FF2B5EF4-FFF2-40B4-BE49-F238E27FC236}">
                <a16:creationId xmlns:a16="http://schemas.microsoft.com/office/drawing/2014/main" id="{C819ECBD-EB95-4DA5-A822-5075D8352E2C}"/>
              </a:ext>
            </a:extLst>
          </p:cNvPr>
          <p:cNvSpPr txBox="1">
            <a:spLocks/>
          </p:cNvSpPr>
          <p:nvPr/>
        </p:nvSpPr>
        <p:spPr>
          <a:xfrm>
            <a:off x="838199" y="160027"/>
            <a:ext cx="10515600" cy="6774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a:lstStyle>
          <a:p>
            <a:r>
              <a:rPr lang="de-DE" sz="2400" dirty="0" err="1"/>
              <a:t>SBTi</a:t>
            </a:r>
            <a:r>
              <a:rPr lang="de-DE" sz="2400" dirty="0"/>
              <a:t> als globaler De-facto-Standard</a:t>
            </a:r>
          </a:p>
        </p:txBody>
      </p:sp>
    </p:spTree>
    <p:extLst>
      <p:ext uri="{BB962C8B-B14F-4D97-AF65-F5344CB8AC3E}">
        <p14:creationId xmlns:p14="http://schemas.microsoft.com/office/powerpoint/2010/main" val="3269389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hidden="1">
            <a:extLst>
              <a:ext uri="{FF2B5EF4-FFF2-40B4-BE49-F238E27FC236}">
                <a16:creationId xmlns:a16="http://schemas.microsoft.com/office/drawing/2014/main" id="{1D18019E-6ACF-403A-AD6B-712C6C78529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Slide" r:id="rId5" imgW="473" imgH="476" progId="TCLayout.ActiveDocument.1">
                  <p:embed/>
                </p:oleObj>
              </mc:Choice>
              <mc:Fallback>
                <p:oleObj name="think-cell Slide" r:id="rId5" imgW="473" imgH="476" progId="TCLayout.ActiveDocument.1">
                  <p:embed/>
                  <p:pic>
                    <p:nvPicPr>
                      <p:cNvPr id="6" name="Object 2" hidden="1">
                        <a:extLst>
                          <a:ext uri="{FF2B5EF4-FFF2-40B4-BE49-F238E27FC236}">
                            <a16:creationId xmlns:a16="http://schemas.microsoft.com/office/drawing/2014/main" id="{1D18019E-6ACF-403A-AD6B-712C6C78529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90232763-821A-4F6F-878D-7F8485FE9969}"/>
              </a:ext>
            </a:extLst>
          </p:cNvPr>
          <p:cNvSpPr>
            <a:spLocks noGrp="1"/>
          </p:cNvSpPr>
          <p:nvPr>
            <p:ph type="title"/>
          </p:nvPr>
        </p:nvSpPr>
        <p:spPr>
          <a:xfrm>
            <a:off x="838945" y="279094"/>
            <a:ext cx="11082528" cy="424732"/>
          </a:xfrm>
          <a:noFill/>
          <a:ln/>
          <a:extLst>
            <a:ext uri="{909E8E84-426E-40DD-AFC4-6F175D3DCCD1}">
              <a14:hiddenFill xmlns:a14="http://schemas.microsoft.com/office/drawing/2010/main">
                <a:solidFill>
                  <a:srgbClr val="FFFFFF"/>
                </a:solidFill>
              </a14:hiddenFill>
            </a:ext>
          </a:extLst>
        </p:spPr>
        <p:txBody>
          <a:bodyPr vert="horz" wrap="square" anchor="b" anchorCtr="0">
            <a:spAutoFit/>
          </a:bodyPr>
          <a:lstStyle/>
          <a:p>
            <a:r>
              <a:rPr kumimoji="0" lang="de-CH" sz="2400" strike="noStrike" kern="1200" spc="0" normalizeH="0" dirty="0">
                <a:ln>
                  <a:noFill/>
                </a:ln>
                <a:effectLst/>
                <a:uLnTx/>
                <a:uFillTx/>
                <a:ea typeface="+mn-ea"/>
                <a:cs typeface="Arial" panose="020B0604020202020204" pitchFamily="34" charset="0"/>
              </a:rPr>
              <a:t>Schweizer Unternehmen mit SBTs</a:t>
            </a:r>
            <a:endParaRPr lang="de-DE" sz="2400" dirty="0"/>
          </a:p>
        </p:txBody>
      </p:sp>
      <p:cxnSp>
        <p:nvCxnSpPr>
          <p:cNvPr id="14" name="LineBasicDefault 53">
            <a:extLst>
              <a:ext uri="{FF2B5EF4-FFF2-40B4-BE49-F238E27FC236}">
                <a16:creationId xmlns:a16="http://schemas.microsoft.com/office/drawing/2014/main" id="{16752DB2-141E-460D-90E3-1E78E13DB9CB}"/>
              </a:ext>
            </a:extLst>
          </p:cNvPr>
          <p:cNvCxnSpPr>
            <a:cxnSpLocks/>
          </p:cNvCxnSpPr>
          <p:nvPr>
            <p:custDataLst>
              <p:tags r:id="rId3"/>
            </p:custDataLst>
          </p:nvPr>
        </p:nvCxnSpPr>
        <p:spPr>
          <a:xfrm>
            <a:off x="554737" y="893885"/>
            <a:ext cx="11082528" cy="0"/>
          </a:xfrm>
          <a:prstGeom prst="straightConnector1">
            <a:avLst/>
          </a:prstGeom>
          <a:ln w="12700" cap="flat">
            <a:noFill/>
            <a:miter lim="800000"/>
            <a:tailEnd type="none"/>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7DE9662F-6688-454A-A358-D6B2CCABD184}"/>
              </a:ext>
            </a:extLst>
          </p:cNvPr>
          <p:cNvSpPr>
            <a:spLocks noGrp="1"/>
          </p:cNvSpPr>
          <p:nvPr>
            <p:ph type="body" sz="quarter" idx="17"/>
          </p:nvPr>
        </p:nvSpPr>
        <p:spPr>
          <a:xfrm>
            <a:off x="7159752" y="78768"/>
            <a:ext cx="4480560" cy="123111"/>
          </a:xfrm>
          <a:noFill/>
          <a:ln/>
          <a:extLst>
            <a:ext uri="{909E8E84-426E-40DD-AFC4-6F175D3DCCD1}">
              <a14:hiddenFill xmlns:a14="http://schemas.microsoft.com/office/drawing/2010/main">
                <a:solidFill>
                  <a:srgbClr val="FFFFFF"/>
                </a:solidFill>
              </a14:hiddenFill>
            </a:ext>
          </a:extLst>
        </p:spPr>
        <p:txBody>
          <a:bodyPr wrap="square" anchor="ctr" anchorCtr="0">
            <a:spAutoFit/>
          </a:bodyPr>
          <a:lstStyle/>
          <a:p>
            <a:r>
              <a:rPr lang="en-US" dirty="0"/>
              <a:t> </a:t>
            </a:r>
            <a:endParaRPr lang="de-DE" dirty="0"/>
          </a:p>
        </p:txBody>
      </p:sp>
      <p:grpSp>
        <p:nvGrpSpPr>
          <p:cNvPr id="2" name="Gruppieren 1">
            <a:extLst>
              <a:ext uri="{FF2B5EF4-FFF2-40B4-BE49-F238E27FC236}">
                <a16:creationId xmlns:a16="http://schemas.microsoft.com/office/drawing/2014/main" id="{03DF3C11-5CA2-EE48-AA14-DB4DEE60CFE4}"/>
              </a:ext>
            </a:extLst>
          </p:cNvPr>
          <p:cNvGrpSpPr/>
          <p:nvPr/>
        </p:nvGrpSpPr>
        <p:grpSpPr>
          <a:xfrm>
            <a:off x="2528731" y="1033435"/>
            <a:ext cx="7134537" cy="5292233"/>
            <a:chOff x="7318872" y="2649220"/>
            <a:chExt cx="4318392" cy="3556905"/>
          </a:xfrm>
        </p:grpSpPr>
        <p:pic>
          <p:nvPicPr>
            <p:cNvPr id="39" name="Picture 38">
              <a:extLst>
                <a:ext uri="{FF2B5EF4-FFF2-40B4-BE49-F238E27FC236}">
                  <a16:creationId xmlns:a16="http://schemas.microsoft.com/office/drawing/2014/main" id="{22F23581-75DA-4CA5-A414-9D76F3953791}"/>
                </a:ext>
              </a:extLst>
            </p:cNvPr>
            <p:cNvPicPr>
              <a:picLocks noChangeAspect="1"/>
            </p:cNvPicPr>
            <p:nvPr/>
          </p:nvPicPr>
          <p:blipFill>
            <a:blip r:embed="rId7"/>
            <a:stretch>
              <a:fillRect/>
            </a:stretch>
          </p:blipFill>
          <p:spPr>
            <a:xfrm>
              <a:off x="7318874" y="2649220"/>
              <a:ext cx="408710" cy="162526"/>
            </a:xfrm>
            <a:prstGeom prst="rect">
              <a:avLst/>
            </a:prstGeom>
          </p:spPr>
        </p:pic>
        <p:pic>
          <p:nvPicPr>
            <p:cNvPr id="237584" name="Picture 16">
              <a:extLst>
                <a:ext uri="{FF2B5EF4-FFF2-40B4-BE49-F238E27FC236}">
                  <a16:creationId xmlns:a16="http://schemas.microsoft.com/office/drawing/2014/main" id="{F54B9EA3-D8D5-401E-AD08-D7C9171434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3417" y="2649221"/>
              <a:ext cx="885824" cy="173314"/>
            </a:xfrm>
            <a:prstGeom prst="rect">
              <a:avLst/>
            </a:prstGeom>
            <a:noFill/>
            <a:extLst>
              <a:ext uri="{909E8E84-426E-40DD-AFC4-6F175D3DCCD1}">
                <a14:hiddenFill xmlns:a14="http://schemas.microsoft.com/office/drawing/2010/main">
                  <a:solidFill>
                    <a:srgbClr val="FFFFFF"/>
                  </a:solidFill>
                </a14:hiddenFill>
              </a:ext>
            </a:extLst>
          </p:spPr>
        </p:pic>
        <p:pic>
          <p:nvPicPr>
            <p:cNvPr id="237586" name="Picture 18">
              <a:extLst>
                <a:ext uri="{FF2B5EF4-FFF2-40B4-BE49-F238E27FC236}">
                  <a16:creationId xmlns:a16="http://schemas.microsoft.com/office/drawing/2014/main" id="{EAE24C69-A791-4A43-B4F7-0B20C749CF2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18874" y="2870983"/>
              <a:ext cx="1340610" cy="202840"/>
            </a:xfrm>
            <a:prstGeom prst="rect">
              <a:avLst/>
            </a:prstGeom>
            <a:noFill/>
            <a:extLst>
              <a:ext uri="{909E8E84-426E-40DD-AFC4-6F175D3DCCD1}">
                <a14:hiddenFill xmlns:a14="http://schemas.microsoft.com/office/drawing/2010/main">
                  <a:solidFill>
                    <a:srgbClr val="FFFFFF"/>
                  </a:solidFill>
                </a14:hiddenFill>
              </a:ext>
            </a:extLst>
          </p:spPr>
        </p:pic>
        <p:pic>
          <p:nvPicPr>
            <p:cNvPr id="237588" name="Picture 20" descr="Coca-Cola HBC Polska: Strona Główna">
              <a:extLst>
                <a:ext uri="{FF2B5EF4-FFF2-40B4-BE49-F238E27FC236}">
                  <a16:creationId xmlns:a16="http://schemas.microsoft.com/office/drawing/2014/main" id="{FF2FB24F-CB9A-4505-9115-56C3540A5B6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18874" y="3122271"/>
              <a:ext cx="603503" cy="183418"/>
            </a:xfrm>
            <a:prstGeom prst="rect">
              <a:avLst/>
            </a:prstGeom>
            <a:noFill/>
            <a:extLst>
              <a:ext uri="{909E8E84-426E-40DD-AFC4-6F175D3DCCD1}">
                <a14:hiddenFill xmlns:a14="http://schemas.microsoft.com/office/drawing/2010/main">
                  <a:solidFill>
                    <a:srgbClr val="FFFFFF"/>
                  </a:solidFill>
                </a14:hiddenFill>
              </a:ext>
            </a:extLst>
          </p:spPr>
        </p:pic>
        <p:pic>
          <p:nvPicPr>
            <p:cNvPr id="237590" name="Picture 22">
              <a:extLst>
                <a:ext uri="{FF2B5EF4-FFF2-40B4-BE49-F238E27FC236}">
                  <a16:creationId xmlns:a16="http://schemas.microsoft.com/office/drawing/2014/main" id="{5F7D55DC-ECB5-4782-9AD5-69B29452985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02246" y="3122271"/>
              <a:ext cx="793108" cy="169719"/>
            </a:xfrm>
            <a:prstGeom prst="rect">
              <a:avLst/>
            </a:prstGeom>
            <a:noFill/>
            <a:extLst>
              <a:ext uri="{909E8E84-426E-40DD-AFC4-6F175D3DCCD1}">
                <a14:hiddenFill xmlns:a14="http://schemas.microsoft.com/office/drawing/2010/main">
                  <a:solidFill>
                    <a:srgbClr val="FFFFFF"/>
                  </a:solidFill>
                </a14:hiddenFill>
              </a:ext>
            </a:extLst>
          </p:spPr>
        </p:pic>
        <p:pic>
          <p:nvPicPr>
            <p:cNvPr id="237592" name="Picture 24" descr="dormakaba Polska Sp. z o.o.">
              <a:extLst>
                <a:ext uri="{FF2B5EF4-FFF2-40B4-BE49-F238E27FC236}">
                  <a16:creationId xmlns:a16="http://schemas.microsoft.com/office/drawing/2014/main" id="{4EAF0FAD-5C1A-48C6-B3FE-1466C7605B3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18874" y="3354137"/>
              <a:ext cx="1305055" cy="137031"/>
            </a:xfrm>
            <a:prstGeom prst="rect">
              <a:avLst/>
            </a:prstGeom>
            <a:noFill/>
            <a:extLst>
              <a:ext uri="{909E8E84-426E-40DD-AFC4-6F175D3DCCD1}">
                <a14:hiddenFill xmlns:a14="http://schemas.microsoft.com/office/drawing/2010/main">
                  <a:solidFill>
                    <a:srgbClr val="FFFFFF"/>
                  </a:solidFill>
                </a14:hiddenFill>
              </a:ext>
            </a:extLst>
          </p:spPr>
        </p:pic>
        <p:pic>
          <p:nvPicPr>
            <p:cNvPr id="237594" name="Picture 26" descr="Results in a snapshot 2021 | Focused Reporting">
              <a:extLst>
                <a:ext uri="{FF2B5EF4-FFF2-40B4-BE49-F238E27FC236}">
                  <a16:creationId xmlns:a16="http://schemas.microsoft.com/office/drawing/2014/main" id="{53546B92-285F-4165-916B-024D31E5615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8874" y="3539616"/>
              <a:ext cx="728663" cy="241639"/>
            </a:xfrm>
            <a:prstGeom prst="rect">
              <a:avLst/>
            </a:prstGeom>
            <a:noFill/>
            <a:extLst>
              <a:ext uri="{909E8E84-426E-40DD-AFC4-6F175D3DCCD1}">
                <a14:hiddenFill xmlns:a14="http://schemas.microsoft.com/office/drawing/2010/main">
                  <a:solidFill>
                    <a:srgbClr val="FFFFFF"/>
                  </a:solidFill>
                </a14:hiddenFill>
              </a:ext>
            </a:extLst>
          </p:spPr>
        </p:pic>
        <p:pic>
          <p:nvPicPr>
            <p:cNvPr id="237597" name="Picture 29">
              <a:extLst>
                <a:ext uri="{FF2B5EF4-FFF2-40B4-BE49-F238E27FC236}">
                  <a16:creationId xmlns:a16="http://schemas.microsoft.com/office/drawing/2014/main" id="{1E3FC0F3-CBF4-4BE6-9695-A1908E55747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78187" y="3539616"/>
              <a:ext cx="603725" cy="147932"/>
            </a:xfrm>
            <a:prstGeom prst="rect">
              <a:avLst/>
            </a:prstGeom>
            <a:noFill/>
            <a:extLst>
              <a:ext uri="{909E8E84-426E-40DD-AFC4-6F175D3DCCD1}">
                <a14:hiddenFill xmlns:a14="http://schemas.microsoft.com/office/drawing/2010/main">
                  <a:solidFill>
                    <a:srgbClr val="FFFFFF"/>
                  </a:solidFill>
                </a14:hiddenFill>
              </a:ext>
            </a:extLst>
          </p:spPr>
        </p:pic>
        <p:pic>
          <p:nvPicPr>
            <p:cNvPr id="237599" name="Picture 31" descr="HUBER+SUHNER to showcase best-in-class RF solutions for test and  measurement applications at DesignCon 2020">
              <a:extLst>
                <a:ext uri="{FF2B5EF4-FFF2-40B4-BE49-F238E27FC236}">
                  <a16:creationId xmlns:a16="http://schemas.microsoft.com/office/drawing/2014/main" id="{59E66B77-8443-4E5C-BFE5-D5C05703AAB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18874" y="3829703"/>
              <a:ext cx="1391926" cy="185590"/>
            </a:xfrm>
            <a:prstGeom prst="rect">
              <a:avLst/>
            </a:prstGeom>
            <a:noFill/>
            <a:extLst>
              <a:ext uri="{909E8E84-426E-40DD-AFC4-6F175D3DCCD1}">
                <a14:hiddenFill xmlns:a14="http://schemas.microsoft.com/office/drawing/2010/main">
                  <a:solidFill>
                    <a:srgbClr val="FFFFFF"/>
                  </a:solidFill>
                </a14:hiddenFill>
              </a:ext>
            </a:extLst>
          </p:spPr>
        </p:pic>
        <p:pic>
          <p:nvPicPr>
            <p:cNvPr id="237601" name="Picture 33" descr="Kuehne+Nagel Logo Download Vector">
              <a:extLst>
                <a:ext uri="{FF2B5EF4-FFF2-40B4-BE49-F238E27FC236}">
                  <a16:creationId xmlns:a16="http://schemas.microsoft.com/office/drawing/2014/main" id="{CCF97C56-CA8B-4BD4-BC47-7863A70BC9C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318873" y="4063741"/>
              <a:ext cx="983830" cy="194818"/>
            </a:xfrm>
            <a:prstGeom prst="rect">
              <a:avLst/>
            </a:prstGeom>
            <a:noFill/>
            <a:extLst>
              <a:ext uri="{909E8E84-426E-40DD-AFC4-6F175D3DCCD1}">
                <a14:hiddenFill xmlns:a14="http://schemas.microsoft.com/office/drawing/2010/main">
                  <a:solidFill>
                    <a:srgbClr val="FFFFFF"/>
                  </a:solidFill>
                </a14:hiddenFill>
              </a:ext>
            </a:extLst>
          </p:spPr>
        </p:pic>
        <p:pic>
          <p:nvPicPr>
            <p:cNvPr id="237603" name="Picture 35" descr="Holcim downloadable image gallery">
              <a:extLst>
                <a:ext uri="{FF2B5EF4-FFF2-40B4-BE49-F238E27FC236}">
                  <a16:creationId xmlns:a16="http://schemas.microsoft.com/office/drawing/2014/main" id="{A5D7D411-1643-447F-9AB7-14C8CDDF8770}"/>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t="30807" b="30807"/>
            <a:stretch/>
          </p:blipFill>
          <p:spPr bwMode="auto">
            <a:xfrm>
              <a:off x="7318872" y="4307007"/>
              <a:ext cx="1074031" cy="280414"/>
            </a:xfrm>
            <a:prstGeom prst="rect">
              <a:avLst/>
            </a:prstGeom>
            <a:noFill/>
            <a:extLst>
              <a:ext uri="{909E8E84-426E-40DD-AFC4-6F175D3DCCD1}">
                <a14:hiddenFill xmlns:a14="http://schemas.microsoft.com/office/drawing/2010/main">
                  <a:solidFill>
                    <a:srgbClr val="FFFFFF"/>
                  </a:solidFill>
                </a14:hiddenFill>
              </a:ext>
            </a:extLst>
          </p:spPr>
        </p:pic>
        <p:pic>
          <p:nvPicPr>
            <p:cNvPr id="237605" name="Picture 37" descr="Lidl Schweiz">
              <a:extLst>
                <a:ext uri="{FF2B5EF4-FFF2-40B4-BE49-F238E27FC236}">
                  <a16:creationId xmlns:a16="http://schemas.microsoft.com/office/drawing/2014/main" id="{7366A02A-4F48-4473-803F-C609F25B43B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391161" y="4096071"/>
              <a:ext cx="319639" cy="373424"/>
            </a:xfrm>
            <a:prstGeom prst="rect">
              <a:avLst/>
            </a:prstGeom>
            <a:noFill/>
            <a:extLst>
              <a:ext uri="{909E8E84-426E-40DD-AFC4-6F175D3DCCD1}">
                <a14:hiddenFill xmlns:a14="http://schemas.microsoft.com/office/drawing/2010/main">
                  <a:solidFill>
                    <a:srgbClr val="FFFFFF"/>
                  </a:solidFill>
                </a14:hiddenFill>
              </a:ext>
            </a:extLst>
          </p:spPr>
        </p:pic>
        <p:pic>
          <p:nvPicPr>
            <p:cNvPr id="237607" name="Picture 39">
              <a:extLst>
                <a:ext uri="{FF2B5EF4-FFF2-40B4-BE49-F238E27FC236}">
                  <a16:creationId xmlns:a16="http://schemas.microsoft.com/office/drawing/2014/main" id="{2C26912D-7A3F-41F0-8CC2-F58026685B2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18872" y="4635869"/>
              <a:ext cx="552161" cy="167814"/>
            </a:xfrm>
            <a:prstGeom prst="rect">
              <a:avLst/>
            </a:prstGeom>
            <a:noFill/>
            <a:extLst>
              <a:ext uri="{909E8E84-426E-40DD-AFC4-6F175D3DCCD1}">
                <a14:hiddenFill xmlns:a14="http://schemas.microsoft.com/office/drawing/2010/main">
                  <a:solidFill>
                    <a:srgbClr val="FFFFFF"/>
                  </a:solidFill>
                </a14:hiddenFill>
              </a:ext>
            </a:extLst>
          </p:spPr>
        </p:pic>
        <p:pic>
          <p:nvPicPr>
            <p:cNvPr id="237610" name="Picture 42" descr="iF - Mammut Sports Group">
              <a:extLst>
                <a:ext uri="{FF2B5EF4-FFF2-40B4-BE49-F238E27FC236}">
                  <a16:creationId xmlns:a16="http://schemas.microsoft.com/office/drawing/2014/main" id="{33BB2626-BC1A-44DC-B00D-965DB05B1336}"/>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006176" y="4635869"/>
              <a:ext cx="586785" cy="164299"/>
            </a:xfrm>
            <a:prstGeom prst="rect">
              <a:avLst/>
            </a:prstGeom>
            <a:noFill/>
            <a:extLst>
              <a:ext uri="{909E8E84-426E-40DD-AFC4-6F175D3DCCD1}">
                <a14:hiddenFill xmlns:a14="http://schemas.microsoft.com/office/drawing/2010/main">
                  <a:solidFill>
                    <a:srgbClr val="FFFFFF"/>
                  </a:solidFill>
                </a14:hiddenFill>
              </a:ext>
            </a:extLst>
          </p:spPr>
        </p:pic>
        <p:pic>
          <p:nvPicPr>
            <p:cNvPr id="237612" name="Picture 44">
              <a:extLst>
                <a:ext uri="{FF2B5EF4-FFF2-40B4-BE49-F238E27FC236}">
                  <a16:creationId xmlns:a16="http://schemas.microsoft.com/office/drawing/2014/main" id="{BA858C41-0D9A-4E97-AB1E-8135B8823A97}"/>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318872" y="4852131"/>
              <a:ext cx="640081" cy="148345"/>
            </a:xfrm>
            <a:prstGeom prst="rect">
              <a:avLst/>
            </a:prstGeom>
            <a:noFill/>
            <a:extLst>
              <a:ext uri="{909E8E84-426E-40DD-AFC4-6F175D3DCCD1}">
                <a14:hiddenFill xmlns:a14="http://schemas.microsoft.com/office/drawing/2010/main">
                  <a:solidFill>
                    <a:srgbClr val="FFFFFF"/>
                  </a:solidFill>
                </a14:hiddenFill>
              </a:ext>
            </a:extLst>
          </p:spPr>
        </p:pic>
        <p:pic>
          <p:nvPicPr>
            <p:cNvPr id="237614" name="Picture 46" descr="Home page">
              <a:extLst>
                <a:ext uri="{FF2B5EF4-FFF2-40B4-BE49-F238E27FC236}">
                  <a16:creationId xmlns:a16="http://schemas.microsoft.com/office/drawing/2014/main" id="{8B4DB537-FBC9-450B-8282-EF4DA5931020}"/>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074062" y="4852131"/>
              <a:ext cx="585422" cy="262129"/>
            </a:xfrm>
            <a:prstGeom prst="rect">
              <a:avLst/>
            </a:prstGeom>
            <a:noFill/>
            <a:extLst>
              <a:ext uri="{909E8E84-426E-40DD-AFC4-6F175D3DCCD1}">
                <a14:hiddenFill xmlns:a14="http://schemas.microsoft.com/office/drawing/2010/main">
                  <a:solidFill>
                    <a:srgbClr val="FFFFFF"/>
                  </a:solidFill>
                </a14:hiddenFill>
              </a:ext>
            </a:extLst>
          </p:spPr>
        </p:pic>
        <p:pic>
          <p:nvPicPr>
            <p:cNvPr id="237616" name="Picture 48" descr="MS Direct AG | Facebook">
              <a:extLst>
                <a:ext uri="{FF2B5EF4-FFF2-40B4-BE49-F238E27FC236}">
                  <a16:creationId xmlns:a16="http://schemas.microsoft.com/office/drawing/2014/main" id="{ACB054F0-182D-4AF5-B879-C46A80D68E0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318872" y="5048924"/>
              <a:ext cx="694183" cy="134490"/>
            </a:xfrm>
            <a:prstGeom prst="rect">
              <a:avLst/>
            </a:prstGeom>
            <a:noFill/>
            <a:extLst>
              <a:ext uri="{909E8E84-426E-40DD-AFC4-6F175D3DCCD1}">
                <a14:hiddenFill xmlns:a14="http://schemas.microsoft.com/office/drawing/2010/main">
                  <a:solidFill>
                    <a:srgbClr val="FFFFFF"/>
                  </a:solidFill>
                </a14:hiddenFill>
              </a:ext>
            </a:extLst>
          </p:spPr>
        </p:pic>
        <p:pic>
          <p:nvPicPr>
            <p:cNvPr id="237620" name="Picture 52">
              <a:extLst>
                <a:ext uri="{FF2B5EF4-FFF2-40B4-BE49-F238E27FC236}">
                  <a16:creationId xmlns:a16="http://schemas.microsoft.com/office/drawing/2014/main" id="{52E5DC3D-797A-4AEC-87A6-8ECB515079F7}"/>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318872" y="5231862"/>
              <a:ext cx="1280780" cy="210001"/>
            </a:xfrm>
            <a:prstGeom prst="rect">
              <a:avLst/>
            </a:prstGeom>
            <a:noFill/>
            <a:extLst>
              <a:ext uri="{909E8E84-426E-40DD-AFC4-6F175D3DCCD1}">
                <a14:hiddenFill xmlns:a14="http://schemas.microsoft.com/office/drawing/2010/main">
                  <a:solidFill>
                    <a:srgbClr val="FFFFFF"/>
                  </a:solidFill>
                </a14:hiddenFill>
              </a:ext>
            </a:extLst>
          </p:spPr>
        </p:pic>
        <p:pic>
          <p:nvPicPr>
            <p:cNvPr id="237625" name="Picture 57" descr="Zdjęcia - Centrum Prasowe | Oriflame Cosmetics | Oriflame">
              <a:extLst>
                <a:ext uri="{FF2B5EF4-FFF2-40B4-BE49-F238E27FC236}">
                  <a16:creationId xmlns:a16="http://schemas.microsoft.com/office/drawing/2014/main" id="{2FFD00A9-51B8-424E-B24F-7C0AA109FE22}"/>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318872" y="5927715"/>
              <a:ext cx="810228" cy="278410"/>
            </a:xfrm>
            <a:prstGeom prst="rect">
              <a:avLst/>
            </a:prstGeom>
            <a:noFill/>
            <a:extLst>
              <a:ext uri="{909E8E84-426E-40DD-AFC4-6F175D3DCCD1}">
                <a14:hiddenFill xmlns:a14="http://schemas.microsoft.com/office/drawing/2010/main">
                  <a:solidFill>
                    <a:srgbClr val="FFFFFF"/>
                  </a:solidFill>
                </a14:hiddenFill>
              </a:ext>
            </a:extLst>
          </p:spPr>
        </p:pic>
        <p:pic>
          <p:nvPicPr>
            <p:cNvPr id="237627" name="Picture 59">
              <a:extLst>
                <a:ext uri="{FF2B5EF4-FFF2-40B4-BE49-F238E27FC236}">
                  <a16:creationId xmlns:a16="http://schemas.microsoft.com/office/drawing/2014/main" id="{E69BAD5F-FD3A-4F67-B3E2-5DF4F92E7DE9}"/>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848120" y="2649221"/>
              <a:ext cx="1440856" cy="132079"/>
            </a:xfrm>
            <a:prstGeom prst="rect">
              <a:avLst/>
            </a:prstGeom>
            <a:noFill/>
            <a:extLst>
              <a:ext uri="{909E8E84-426E-40DD-AFC4-6F175D3DCCD1}">
                <a14:hiddenFill xmlns:a14="http://schemas.microsoft.com/office/drawing/2010/main">
                  <a:solidFill>
                    <a:srgbClr val="FFFFFF"/>
                  </a:solidFill>
                </a14:hiddenFill>
              </a:ext>
            </a:extLst>
          </p:spPr>
        </p:pic>
        <p:pic>
          <p:nvPicPr>
            <p:cNvPr id="237629" name="Picture 61">
              <a:extLst>
                <a:ext uri="{FF2B5EF4-FFF2-40B4-BE49-F238E27FC236}">
                  <a16:creationId xmlns:a16="http://schemas.microsoft.com/office/drawing/2014/main" id="{19FFA835-5BDB-4F78-B316-DBB49C48DEE2}"/>
                </a:ext>
              </a:extLst>
            </p:cNvPr>
            <p:cNvPicPr>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718580" y="2827021"/>
              <a:ext cx="507325" cy="248906"/>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a:extLst>
                <a:ext uri="{FF2B5EF4-FFF2-40B4-BE49-F238E27FC236}">
                  <a16:creationId xmlns:a16="http://schemas.microsoft.com/office/drawing/2014/main" id="{4810E60C-86F8-4250-91A2-0F203EBA8AE9}"/>
                </a:ext>
              </a:extLst>
            </p:cNvPr>
            <p:cNvPicPr>
              <a:picLocks/>
            </p:cNvPicPr>
            <p:nvPr/>
          </p:nvPicPr>
          <p:blipFill>
            <a:blip r:embed="rId28"/>
            <a:stretch>
              <a:fillRect/>
            </a:stretch>
          </p:blipFill>
          <p:spPr>
            <a:xfrm>
              <a:off x="9306436" y="2827021"/>
              <a:ext cx="384460" cy="248906"/>
            </a:xfrm>
            <a:prstGeom prst="rect">
              <a:avLst/>
            </a:prstGeom>
          </p:spPr>
        </p:pic>
        <p:pic>
          <p:nvPicPr>
            <p:cNvPr id="46" name="Picture 45">
              <a:extLst>
                <a:ext uri="{FF2B5EF4-FFF2-40B4-BE49-F238E27FC236}">
                  <a16:creationId xmlns:a16="http://schemas.microsoft.com/office/drawing/2014/main" id="{08314CD5-063D-4C6C-B12F-F1EEE54B1FD3}"/>
                </a:ext>
              </a:extLst>
            </p:cNvPr>
            <p:cNvPicPr>
              <a:picLocks noChangeAspect="1"/>
            </p:cNvPicPr>
            <p:nvPr/>
          </p:nvPicPr>
          <p:blipFill>
            <a:blip r:embed="rId29"/>
            <a:stretch>
              <a:fillRect/>
            </a:stretch>
          </p:blipFill>
          <p:spPr>
            <a:xfrm>
              <a:off x="9807404" y="2827020"/>
              <a:ext cx="481572" cy="337819"/>
            </a:xfrm>
            <a:prstGeom prst="rect">
              <a:avLst/>
            </a:prstGeom>
          </p:spPr>
        </p:pic>
        <p:pic>
          <p:nvPicPr>
            <p:cNvPr id="47" name="Picture 46">
              <a:extLst>
                <a:ext uri="{FF2B5EF4-FFF2-40B4-BE49-F238E27FC236}">
                  <a16:creationId xmlns:a16="http://schemas.microsoft.com/office/drawing/2014/main" id="{0A0BAB90-B4B1-4895-96F5-46B98C833608}"/>
                </a:ext>
              </a:extLst>
            </p:cNvPr>
            <p:cNvPicPr>
              <a:picLocks noChangeAspect="1"/>
            </p:cNvPicPr>
            <p:nvPr/>
          </p:nvPicPr>
          <p:blipFill>
            <a:blip r:embed="rId30"/>
            <a:stretch>
              <a:fillRect/>
            </a:stretch>
          </p:blipFill>
          <p:spPr>
            <a:xfrm>
              <a:off x="8832549" y="3124200"/>
              <a:ext cx="934995" cy="228600"/>
            </a:xfrm>
            <a:prstGeom prst="rect">
              <a:avLst/>
            </a:prstGeom>
          </p:spPr>
        </p:pic>
        <p:pic>
          <p:nvPicPr>
            <p:cNvPr id="237632" name="Picture 64" descr="Swisscom Logo Download Vector">
              <a:extLst>
                <a:ext uri="{FF2B5EF4-FFF2-40B4-BE49-F238E27FC236}">
                  <a16:creationId xmlns:a16="http://schemas.microsoft.com/office/drawing/2014/main" id="{E79A5DBA-91D8-4974-8732-68E0F3CF4DC1}"/>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827151" y="3377184"/>
              <a:ext cx="819480" cy="234696"/>
            </a:xfrm>
            <a:prstGeom prst="rect">
              <a:avLst/>
            </a:prstGeom>
            <a:noFill/>
            <a:extLst>
              <a:ext uri="{909E8E84-426E-40DD-AFC4-6F175D3DCCD1}">
                <a14:hiddenFill xmlns:a14="http://schemas.microsoft.com/office/drawing/2010/main">
                  <a:solidFill>
                    <a:srgbClr val="FFFFFF"/>
                  </a:solidFill>
                </a14:hiddenFill>
              </a:ext>
            </a:extLst>
          </p:spPr>
        </p:pic>
        <p:pic>
          <p:nvPicPr>
            <p:cNvPr id="237634" name="Picture 66">
              <a:extLst>
                <a:ext uri="{FF2B5EF4-FFF2-40B4-BE49-F238E27FC236}">
                  <a16:creationId xmlns:a16="http://schemas.microsoft.com/office/drawing/2014/main" id="{67A77129-E57E-4448-B089-2B56636B2F73}"/>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9700791" y="3377184"/>
              <a:ext cx="588185" cy="194056"/>
            </a:xfrm>
            <a:prstGeom prst="rect">
              <a:avLst/>
            </a:prstGeom>
            <a:noFill/>
            <a:extLst>
              <a:ext uri="{909E8E84-426E-40DD-AFC4-6F175D3DCCD1}">
                <a14:hiddenFill xmlns:a14="http://schemas.microsoft.com/office/drawing/2010/main">
                  <a:solidFill>
                    <a:srgbClr val="FFFFFF"/>
                  </a:solidFill>
                </a14:hiddenFill>
              </a:ext>
            </a:extLst>
          </p:spPr>
        </p:pic>
        <p:pic>
          <p:nvPicPr>
            <p:cNvPr id="237636" name="Picture 68">
              <a:extLst>
                <a:ext uri="{FF2B5EF4-FFF2-40B4-BE49-F238E27FC236}">
                  <a16:creationId xmlns:a16="http://schemas.microsoft.com/office/drawing/2014/main" id="{F2C4EBA3-BFC6-4BB5-824C-8252C99F1983}"/>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8827150" y="3660156"/>
              <a:ext cx="873853" cy="205723"/>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a:extLst>
                <a:ext uri="{FF2B5EF4-FFF2-40B4-BE49-F238E27FC236}">
                  <a16:creationId xmlns:a16="http://schemas.microsoft.com/office/drawing/2014/main" id="{A322653C-F68E-4775-89E7-B57B371D1AA2}"/>
                </a:ext>
              </a:extLst>
            </p:cNvPr>
            <p:cNvPicPr>
              <a:picLocks noChangeAspect="1"/>
            </p:cNvPicPr>
            <p:nvPr/>
          </p:nvPicPr>
          <p:blipFill rotWithShape="1">
            <a:blip r:embed="rId34"/>
            <a:srcRect l="12902" t="24362" r="16373" b="12760"/>
            <a:stretch/>
          </p:blipFill>
          <p:spPr>
            <a:xfrm>
              <a:off x="9853545" y="3617857"/>
              <a:ext cx="435431" cy="224393"/>
            </a:xfrm>
            <a:prstGeom prst="rect">
              <a:avLst/>
            </a:prstGeom>
          </p:spPr>
        </p:pic>
        <p:pic>
          <p:nvPicPr>
            <p:cNvPr id="237639" name="Picture 71" descr="Logos">
              <a:extLst>
                <a:ext uri="{FF2B5EF4-FFF2-40B4-BE49-F238E27FC236}">
                  <a16:creationId xmlns:a16="http://schemas.microsoft.com/office/drawing/2014/main" id="{65DA90D5-741C-4C18-95CC-A7C49048B882}"/>
                </a:ext>
              </a:extLst>
            </p:cNvPr>
            <p:cNvPicPr>
              <a:picLocks noChangeAspect="1" noChangeArrowheads="1"/>
            </p:cNvPicPr>
            <p:nvPr/>
          </p:nvPicPr>
          <p:blipFill rotWithShape="1">
            <a:blip r:embed="rId35">
              <a:extLst>
                <a:ext uri="{28A0092B-C50C-407E-A947-70E740481C1C}">
                  <a14:useLocalDpi xmlns:a14="http://schemas.microsoft.com/office/drawing/2010/main" val="0"/>
                </a:ext>
              </a:extLst>
            </a:blip>
            <a:srcRect l="8247" t="23261" r="8247" b="21550"/>
            <a:stretch/>
          </p:blipFill>
          <p:spPr bwMode="auto">
            <a:xfrm>
              <a:off x="8827150" y="3888866"/>
              <a:ext cx="739529" cy="18529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8">
              <a:extLst>
                <a:ext uri="{FF2B5EF4-FFF2-40B4-BE49-F238E27FC236}">
                  <a16:creationId xmlns:a16="http://schemas.microsoft.com/office/drawing/2014/main" id="{2FDFDE83-7073-4041-A141-1C122AE968B4}"/>
                </a:ext>
              </a:extLst>
            </p:cNvPr>
            <p:cNvPicPr>
              <a:picLocks noChangeAspect="1"/>
            </p:cNvPicPr>
            <p:nvPr/>
          </p:nvPicPr>
          <p:blipFill>
            <a:blip r:embed="rId36"/>
            <a:stretch>
              <a:fillRect/>
            </a:stretch>
          </p:blipFill>
          <p:spPr>
            <a:xfrm>
              <a:off x="9617999" y="3888866"/>
              <a:ext cx="670977" cy="149734"/>
            </a:xfrm>
            <a:prstGeom prst="rect">
              <a:avLst/>
            </a:prstGeom>
          </p:spPr>
        </p:pic>
        <p:pic>
          <p:nvPicPr>
            <p:cNvPr id="50" name="Picture 49">
              <a:extLst>
                <a:ext uri="{FF2B5EF4-FFF2-40B4-BE49-F238E27FC236}">
                  <a16:creationId xmlns:a16="http://schemas.microsoft.com/office/drawing/2014/main" id="{2CA70441-3673-42E0-B91A-990B2BE172C0}"/>
                </a:ext>
              </a:extLst>
            </p:cNvPr>
            <p:cNvPicPr>
              <a:picLocks noChangeAspect="1"/>
            </p:cNvPicPr>
            <p:nvPr/>
          </p:nvPicPr>
          <p:blipFill rotWithShape="1">
            <a:blip r:embed="rId37"/>
            <a:srcRect t="21642" b="22682"/>
            <a:stretch/>
          </p:blipFill>
          <p:spPr>
            <a:xfrm>
              <a:off x="8827150" y="4105219"/>
              <a:ext cx="660654" cy="150805"/>
            </a:xfrm>
            <a:prstGeom prst="rect">
              <a:avLst/>
            </a:prstGeom>
          </p:spPr>
        </p:pic>
        <p:pic>
          <p:nvPicPr>
            <p:cNvPr id="237641" name="Picture 73">
              <a:extLst>
                <a:ext uri="{FF2B5EF4-FFF2-40B4-BE49-F238E27FC236}">
                  <a16:creationId xmlns:a16="http://schemas.microsoft.com/office/drawing/2014/main" id="{52885B84-C44B-4550-A260-8A0992B82806}"/>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9549544" y="4105219"/>
              <a:ext cx="739431" cy="214559"/>
            </a:xfrm>
            <a:prstGeom prst="rect">
              <a:avLst/>
            </a:prstGeom>
            <a:noFill/>
            <a:extLst>
              <a:ext uri="{909E8E84-426E-40DD-AFC4-6F175D3DCCD1}">
                <a14:hiddenFill xmlns:a14="http://schemas.microsoft.com/office/drawing/2010/main">
                  <a:solidFill>
                    <a:srgbClr val="FFFFFF"/>
                  </a:solidFill>
                </a14:hiddenFill>
              </a:ext>
            </a:extLst>
          </p:spPr>
        </p:pic>
        <p:pic>
          <p:nvPicPr>
            <p:cNvPr id="237644" name="Picture 76">
              <a:extLst>
                <a:ext uri="{FF2B5EF4-FFF2-40B4-BE49-F238E27FC236}">
                  <a16:creationId xmlns:a16="http://schemas.microsoft.com/office/drawing/2014/main" id="{F16320B6-ED93-4CC8-BA93-5F4DEDE5C13A}"/>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8827150" y="4287100"/>
              <a:ext cx="664578" cy="368719"/>
            </a:xfrm>
            <a:prstGeom prst="rect">
              <a:avLst/>
            </a:prstGeom>
            <a:noFill/>
            <a:extLst>
              <a:ext uri="{909E8E84-426E-40DD-AFC4-6F175D3DCCD1}">
                <a14:hiddenFill xmlns:a14="http://schemas.microsoft.com/office/drawing/2010/main">
                  <a:solidFill>
                    <a:srgbClr val="FFFFFF"/>
                  </a:solidFill>
                </a14:hiddenFill>
              </a:ext>
            </a:extLst>
          </p:spPr>
        </p:pic>
        <p:pic>
          <p:nvPicPr>
            <p:cNvPr id="237646" name="Picture 78">
              <a:extLst>
                <a:ext uri="{FF2B5EF4-FFF2-40B4-BE49-F238E27FC236}">
                  <a16:creationId xmlns:a16="http://schemas.microsoft.com/office/drawing/2014/main" id="{33935CAD-7E93-47C0-B176-D97D0B19AC48}"/>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9525118" y="4368800"/>
              <a:ext cx="763858" cy="228600"/>
            </a:xfrm>
            <a:prstGeom prst="rect">
              <a:avLst/>
            </a:prstGeom>
            <a:noFill/>
            <a:extLst>
              <a:ext uri="{909E8E84-426E-40DD-AFC4-6F175D3DCCD1}">
                <a14:hiddenFill xmlns:a14="http://schemas.microsoft.com/office/drawing/2010/main">
                  <a:solidFill>
                    <a:srgbClr val="FFFFFF"/>
                  </a:solidFill>
                </a14:hiddenFill>
              </a:ext>
            </a:extLst>
          </p:spPr>
        </p:pic>
        <p:pic>
          <p:nvPicPr>
            <p:cNvPr id="237648" name="Picture 80">
              <a:extLst>
                <a:ext uri="{FF2B5EF4-FFF2-40B4-BE49-F238E27FC236}">
                  <a16:creationId xmlns:a16="http://schemas.microsoft.com/office/drawing/2014/main" id="{77DC88C1-575B-4FDB-B995-28C52C01806B}"/>
                </a:ext>
              </a:extLst>
            </p:cNvPr>
            <p:cNvPicPr>
              <a:picLocks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8827150" y="4665980"/>
              <a:ext cx="657034" cy="19558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0">
              <a:extLst>
                <a:ext uri="{FF2B5EF4-FFF2-40B4-BE49-F238E27FC236}">
                  <a16:creationId xmlns:a16="http://schemas.microsoft.com/office/drawing/2014/main" id="{8106476E-5FDA-4DDC-9595-0990F5F1A488}"/>
                </a:ext>
              </a:extLst>
            </p:cNvPr>
            <p:cNvPicPr>
              <a:picLocks noChangeAspect="1"/>
            </p:cNvPicPr>
            <p:nvPr/>
          </p:nvPicPr>
          <p:blipFill>
            <a:blip r:embed="rId42"/>
            <a:stretch>
              <a:fillRect/>
            </a:stretch>
          </p:blipFill>
          <p:spPr>
            <a:xfrm>
              <a:off x="8827150" y="4923446"/>
              <a:ext cx="364777" cy="445639"/>
            </a:xfrm>
            <a:prstGeom prst="rect">
              <a:avLst/>
            </a:prstGeom>
          </p:spPr>
        </p:pic>
        <p:pic>
          <p:nvPicPr>
            <p:cNvPr id="237650" name="Picture 82" descr="ECOM Agroindustrial Corp. Lt">
              <a:extLst>
                <a:ext uri="{FF2B5EF4-FFF2-40B4-BE49-F238E27FC236}">
                  <a16:creationId xmlns:a16="http://schemas.microsoft.com/office/drawing/2014/main" id="{747AD180-2428-417E-B86B-BA8E5E03BCF7}"/>
                </a:ext>
              </a:extLst>
            </p:cNvPr>
            <p:cNvPicPr>
              <a:picLocks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9551851" y="4665980"/>
              <a:ext cx="535191" cy="195580"/>
            </a:xfrm>
            <a:prstGeom prst="rect">
              <a:avLst/>
            </a:prstGeom>
            <a:noFill/>
            <a:extLst>
              <a:ext uri="{909E8E84-426E-40DD-AFC4-6F175D3DCCD1}">
                <a14:hiddenFill xmlns:a14="http://schemas.microsoft.com/office/drawing/2010/main">
                  <a:solidFill>
                    <a:srgbClr val="FFFFFF"/>
                  </a:solidFill>
                </a14:hiddenFill>
              </a:ext>
            </a:extLst>
          </p:spPr>
        </p:pic>
        <p:pic>
          <p:nvPicPr>
            <p:cNvPr id="237652" name="Picture 84">
              <a:extLst>
                <a:ext uri="{FF2B5EF4-FFF2-40B4-BE49-F238E27FC236}">
                  <a16:creationId xmlns:a16="http://schemas.microsoft.com/office/drawing/2014/main" id="{884A9C8A-5065-4E6D-AC6B-BC74065D4652}"/>
                </a:ext>
              </a:extLst>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9240112" y="4923445"/>
              <a:ext cx="453153" cy="332081"/>
            </a:xfrm>
            <a:prstGeom prst="rect">
              <a:avLst/>
            </a:prstGeom>
            <a:noFill/>
            <a:extLst>
              <a:ext uri="{909E8E84-426E-40DD-AFC4-6F175D3DCCD1}">
                <a14:hiddenFill xmlns:a14="http://schemas.microsoft.com/office/drawing/2010/main">
                  <a:solidFill>
                    <a:srgbClr val="FFFFFF"/>
                  </a:solidFill>
                </a14:hiddenFill>
              </a:ext>
            </a:extLst>
          </p:spPr>
        </p:pic>
        <p:pic>
          <p:nvPicPr>
            <p:cNvPr id="237655" name="Picture 87" descr="Schindler Group - Wikipedia">
              <a:extLst>
                <a:ext uri="{FF2B5EF4-FFF2-40B4-BE49-F238E27FC236}">
                  <a16:creationId xmlns:a16="http://schemas.microsoft.com/office/drawing/2014/main" id="{2A8E46AD-700F-4822-88A4-62D1D12A3EBD}"/>
                </a:ext>
              </a:extLst>
            </p:cNvPr>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9744065" y="4898045"/>
              <a:ext cx="544911" cy="468355"/>
            </a:xfrm>
            <a:prstGeom prst="rect">
              <a:avLst/>
            </a:prstGeom>
            <a:noFill/>
            <a:extLst>
              <a:ext uri="{909E8E84-426E-40DD-AFC4-6F175D3DCCD1}">
                <a14:hiddenFill xmlns:a14="http://schemas.microsoft.com/office/drawing/2010/main">
                  <a:solidFill>
                    <a:srgbClr val="FFFFFF"/>
                  </a:solidFill>
                </a14:hiddenFill>
              </a:ext>
            </a:extLst>
          </p:spPr>
        </p:pic>
        <p:pic>
          <p:nvPicPr>
            <p:cNvPr id="237657" name="Picture 89" descr="Home - SkyCell">
              <a:extLst>
                <a:ext uri="{FF2B5EF4-FFF2-40B4-BE49-F238E27FC236}">
                  <a16:creationId xmlns:a16="http://schemas.microsoft.com/office/drawing/2014/main" id="{4CC66259-247F-40FC-AAE9-94F4578F82CA}"/>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8827150" y="5420360"/>
              <a:ext cx="835635" cy="243643"/>
            </a:xfrm>
            <a:prstGeom prst="rect">
              <a:avLst/>
            </a:prstGeom>
            <a:noFill/>
            <a:extLst>
              <a:ext uri="{909E8E84-426E-40DD-AFC4-6F175D3DCCD1}">
                <a14:hiddenFill xmlns:a14="http://schemas.microsoft.com/office/drawing/2010/main">
                  <a:solidFill>
                    <a:srgbClr val="FFFFFF"/>
                  </a:solidFill>
                </a14:hiddenFill>
              </a:ext>
            </a:extLst>
          </p:spPr>
        </p:pic>
        <p:pic>
          <p:nvPicPr>
            <p:cNvPr id="237659" name="Picture 91" descr="Jungbunzlauer">
              <a:extLst>
                <a:ext uri="{FF2B5EF4-FFF2-40B4-BE49-F238E27FC236}">
                  <a16:creationId xmlns:a16="http://schemas.microsoft.com/office/drawing/2014/main" id="{650FFCF6-4770-45B5-A945-E9B8BDA8D1EA}"/>
                </a:ext>
              </a:extLst>
            </p:cNvPr>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8829292" y="5722620"/>
              <a:ext cx="1401632" cy="201930"/>
            </a:xfrm>
            <a:prstGeom prst="rect">
              <a:avLst/>
            </a:prstGeom>
            <a:noFill/>
            <a:extLst>
              <a:ext uri="{909E8E84-426E-40DD-AFC4-6F175D3DCCD1}">
                <a14:hiddenFill xmlns:a14="http://schemas.microsoft.com/office/drawing/2010/main">
                  <a:solidFill>
                    <a:srgbClr val="FFFFFF"/>
                  </a:solidFill>
                </a14:hiddenFill>
              </a:ext>
            </a:extLst>
          </p:spPr>
        </p:pic>
        <p:pic>
          <p:nvPicPr>
            <p:cNvPr id="237661" name="Picture 93" descr="GALLIKER PRESS PAGE WELCOME TO GALLIKER PRESS WORLD">
              <a:extLst>
                <a:ext uri="{FF2B5EF4-FFF2-40B4-BE49-F238E27FC236}">
                  <a16:creationId xmlns:a16="http://schemas.microsoft.com/office/drawing/2014/main" id="{5EBD3D80-24CA-445C-B598-D0E8482745EB}"/>
                </a:ext>
              </a:extLst>
            </p:cNvPr>
            <p:cNvPicPr>
              <a:picLocks noChangeAspect="1" noChangeArrowheads="1"/>
            </p:cNvPicPr>
            <p:nvPr/>
          </p:nvPicPr>
          <p:blipFill rotWithShape="1">
            <a:blip r:embed="rId48">
              <a:extLst>
                <a:ext uri="{28A0092B-C50C-407E-A947-70E740481C1C}">
                  <a14:useLocalDpi xmlns:a14="http://schemas.microsoft.com/office/drawing/2010/main" val="0"/>
                </a:ext>
              </a:extLst>
            </a:blip>
            <a:srcRect t="26393" r="3454" b="26393"/>
            <a:stretch/>
          </p:blipFill>
          <p:spPr bwMode="auto">
            <a:xfrm>
              <a:off x="9738984" y="5420360"/>
              <a:ext cx="549991" cy="178980"/>
            </a:xfrm>
            <a:prstGeom prst="rect">
              <a:avLst/>
            </a:prstGeom>
            <a:noFill/>
            <a:extLst>
              <a:ext uri="{909E8E84-426E-40DD-AFC4-6F175D3DCCD1}">
                <a14:hiddenFill xmlns:a14="http://schemas.microsoft.com/office/drawing/2010/main">
                  <a:solidFill>
                    <a:srgbClr val="FFFFFF"/>
                  </a:solidFill>
                </a14:hiddenFill>
              </a:ext>
            </a:extLst>
          </p:spPr>
        </p:pic>
        <p:pic>
          <p:nvPicPr>
            <p:cNvPr id="237663" name="Picture 95" descr="Franke Group">
              <a:extLst>
                <a:ext uri="{FF2B5EF4-FFF2-40B4-BE49-F238E27FC236}">
                  <a16:creationId xmlns:a16="http://schemas.microsoft.com/office/drawing/2014/main" id="{8702243F-7044-40D1-BAF3-019CFF23F1A0}"/>
                </a:ext>
              </a:extLst>
            </p:cNvPr>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8827150" y="5983741"/>
              <a:ext cx="693420" cy="222384"/>
            </a:xfrm>
            <a:prstGeom prst="rect">
              <a:avLst/>
            </a:prstGeom>
            <a:noFill/>
            <a:extLst>
              <a:ext uri="{909E8E84-426E-40DD-AFC4-6F175D3DCCD1}">
                <a14:hiddenFill xmlns:a14="http://schemas.microsoft.com/office/drawing/2010/main">
                  <a:solidFill>
                    <a:srgbClr val="FFFFFF"/>
                  </a:solidFill>
                </a14:hiddenFill>
              </a:ext>
            </a:extLst>
          </p:spPr>
        </p:pic>
        <p:pic>
          <p:nvPicPr>
            <p:cNvPr id="237665" name="Picture 97">
              <a:extLst>
                <a:ext uri="{FF2B5EF4-FFF2-40B4-BE49-F238E27FC236}">
                  <a16:creationId xmlns:a16="http://schemas.microsoft.com/office/drawing/2014/main" id="{14AC73C2-0338-4D2B-ABBF-F7B27BF4A991}"/>
                </a:ext>
              </a:extLst>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9708504" y="5963912"/>
              <a:ext cx="522419" cy="242213"/>
            </a:xfrm>
            <a:prstGeom prst="rect">
              <a:avLst/>
            </a:prstGeom>
            <a:noFill/>
            <a:extLst>
              <a:ext uri="{909E8E84-426E-40DD-AFC4-6F175D3DCCD1}">
                <a14:hiddenFill xmlns:a14="http://schemas.microsoft.com/office/drawing/2010/main">
                  <a:solidFill>
                    <a:srgbClr val="FFFFFF"/>
                  </a:solidFill>
                </a14:hiddenFill>
              </a:ext>
            </a:extLst>
          </p:spPr>
        </p:pic>
        <p:pic>
          <p:nvPicPr>
            <p:cNvPr id="237667" name="Picture 99" descr="L'Occitane International S.A.">
              <a:extLst>
                <a:ext uri="{FF2B5EF4-FFF2-40B4-BE49-F238E27FC236}">
                  <a16:creationId xmlns:a16="http://schemas.microsoft.com/office/drawing/2014/main" id="{C8306D23-541B-44CE-9663-F7CC5C8C576E}"/>
                </a:ext>
              </a:extLst>
            </p:cNvPr>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10354300" y="2649221"/>
              <a:ext cx="981075" cy="237429"/>
            </a:xfrm>
            <a:prstGeom prst="rect">
              <a:avLst/>
            </a:prstGeom>
            <a:noFill/>
            <a:extLst>
              <a:ext uri="{909E8E84-426E-40DD-AFC4-6F175D3DCCD1}">
                <a14:hiddenFill xmlns:a14="http://schemas.microsoft.com/office/drawing/2010/main">
                  <a:solidFill>
                    <a:srgbClr val="FFFFFF"/>
                  </a:solidFill>
                </a14:hiddenFill>
              </a:ext>
            </a:extLst>
          </p:spPr>
        </p:pic>
        <p:pic>
          <p:nvPicPr>
            <p:cNvPr id="237670" name="Picture 102" descr="Cofra Holding | iVentiv">
              <a:extLst>
                <a:ext uri="{FF2B5EF4-FFF2-40B4-BE49-F238E27FC236}">
                  <a16:creationId xmlns:a16="http://schemas.microsoft.com/office/drawing/2014/main" id="{DF131E00-8388-42B3-9B4A-3BC917CCE61D}"/>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10354300" y="2940017"/>
              <a:ext cx="399817" cy="277940"/>
            </a:xfrm>
            <a:prstGeom prst="rect">
              <a:avLst/>
            </a:prstGeom>
            <a:noFill/>
            <a:extLst>
              <a:ext uri="{909E8E84-426E-40DD-AFC4-6F175D3DCCD1}">
                <a14:hiddenFill xmlns:a14="http://schemas.microsoft.com/office/drawing/2010/main">
                  <a:solidFill>
                    <a:srgbClr val="FFFFFF"/>
                  </a:solidFill>
                </a14:hiddenFill>
              </a:ext>
            </a:extLst>
          </p:spPr>
        </p:pic>
        <p:pic>
          <p:nvPicPr>
            <p:cNvPr id="237672" name="Picture 104" descr="Clever Cap Solutions from corvaglia">
              <a:extLst>
                <a:ext uri="{FF2B5EF4-FFF2-40B4-BE49-F238E27FC236}">
                  <a16:creationId xmlns:a16="http://schemas.microsoft.com/office/drawing/2014/main" id="{5EC7B08C-B2DF-47CC-8672-02DF7AE2105A}"/>
                </a:ext>
              </a:extLst>
            </p:cNvPr>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10799054" y="2940017"/>
              <a:ext cx="750443" cy="154950"/>
            </a:xfrm>
            <a:prstGeom prst="rect">
              <a:avLst/>
            </a:prstGeom>
            <a:noFill/>
            <a:extLst>
              <a:ext uri="{909E8E84-426E-40DD-AFC4-6F175D3DCCD1}">
                <a14:hiddenFill xmlns:a14="http://schemas.microsoft.com/office/drawing/2010/main">
                  <a:solidFill>
                    <a:srgbClr val="FFFFFF"/>
                  </a:solidFill>
                </a14:hiddenFill>
              </a:ext>
            </a:extLst>
          </p:spPr>
        </p:pic>
        <p:pic>
          <p:nvPicPr>
            <p:cNvPr id="237674" name="Picture 106" descr="Hauser &amp; Wirth Jobs &amp; Projects | The Dots">
              <a:extLst>
                <a:ext uri="{FF2B5EF4-FFF2-40B4-BE49-F238E27FC236}">
                  <a16:creationId xmlns:a16="http://schemas.microsoft.com/office/drawing/2014/main" id="{F0429DB9-6DD3-4858-8EBA-7EC346E7F6EF}"/>
                </a:ext>
              </a:extLst>
            </p:cNvPr>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10354300" y="3277272"/>
              <a:ext cx="371357" cy="371357"/>
            </a:xfrm>
            <a:prstGeom prst="rect">
              <a:avLst/>
            </a:prstGeom>
            <a:noFill/>
            <a:extLst>
              <a:ext uri="{909E8E84-426E-40DD-AFC4-6F175D3DCCD1}">
                <a14:hiddenFill xmlns:a14="http://schemas.microsoft.com/office/drawing/2010/main">
                  <a:solidFill>
                    <a:srgbClr val="FFFFFF"/>
                  </a:solidFill>
                </a14:hiddenFill>
              </a:ext>
            </a:extLst>
          </p:spPr>
        </p:pic>
        <p:pic>
          <p:nvPicPr>
            <p:cNvPr id="237676" name="Picture 108">
              <a:extLst>
                <a:ext uri="{FF2B5EF4-FFF2-40B4-BE49-F238E27FC236}">
                  <a16:creationId xmlns:a16="http://schemas.microsoft.com/office/drawing/2014/main" id="{70DD6945-56AD-491D-B149-0FBE1FEDF0AE}"/>
                </a:ext>
              </a:extLst>
            </p:cNvPr>
            <p:cNvPicPr>
              <a:picLocks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10811880" y="3145250"/>
              <a:ext cx="737618" cy="225838"/>
            </a:xfrm>
            <a:prstGeom prst="rect">
              <a:avLst/>
            </a:prstGeom>
            <a:noFill/>
            <a:extLst>
              <a:ext uri="{909E8E84-426E-40DD-AFC4-6F175D3DCCD1}">
                <a14:hiddenFill xmlns:a14="http://schemas.microsoft.com/office/drawing/2010/main">
                  <a:solidFill>
                    <a:srgbClr val="FFFFFF"/>
                  </a:solidFill>
                </a14:hiddenFill>
              </a:ext>
            </a:extLst>
          </p:spPr>
        </p:pic>
        <p:pic>
          <p:nvPicPr>
            <p:cNvPr id="237680" name="Picture 112" descr="Pictet Group wiki | TheReaderWiki">
              <a:extLst>
                <a:ext uri="{FF2B5EF4-FFF2-40B4-BE49-F238E27FC236}">
                  <a16:creationId xmlns:a16="http://schemas.microsoft.com/office/drawing/2014/main" id="{B2201507-0F87-4BDE-9805-831CE3EA1ADD}"/>
                </a:ext>
              </a:extLst>
            </p:cNvPr>
            <p:cNvPicPr>
              <a:picLocks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10811880" y="3421736"/>
              <a:ext cx="737618" cy="199288"/>
            </a:xfrm>
            <a:prstGeom prst="rect">
              <a:avLst/>
            </a:prstGeom>
            <a:noFill/>
            <a:extLst>
              <a:ext uri="{909E8E84-426E-40DD-AFC4-6F175D3DCCD1}">
                <a14:hiddenFill xmlns:a14="http://schemas.microsoft.com/office/drawing/2010/main">
                  <a:solidFill>
                    <a:srgbClr val="FFFFFF"/>
                  </a:solidFill>
                </a14:hiddenFill>
              </a:ext>
            </a:extLst>
          </p:spPr>
        </p:pic>
        <p:pic>
          <p:nvPicPr>
            <p:cNvPr id="237682" name="Picture 114">
              <a:extLst>
                <a:ext uri="{FF2B5EF4-FFF2-40B4-BE49-F238E27FC236}">
                  <a16:creationId xmlns:a16="http://schemas.microsoft.com/office/drawing/2014/main" id="{84343E8C-A485-45B5-A067-8FAE319DE04C}"/>
                </a:ext>
              </a:extLst>
            </p:cNvPr>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10354300" y="3716892"/>
              <a:ext cx="505489" cy="167200"/>
            </a:xfrm>
            <a:prstGeom prst="rect">
              <a:avLst/>
            </a:prstGeom>
            <a:noFill/>
            <a:extLst>
              <a:ext uri="{909E8E84-426E-40DD-AFC4-6F175D3DCCD1}">
                <a14:hiddenFill xmlns:a14="http://schemas.microsoft.com/office/drawing/2010/main">
                  <a:solidFill>
                    <a:srgbClr val="FFFFFF"/>
                  </a:solidFill>
                </a14:hiddenFill>
              </a:ext>
            </a:extLst>
          </p:spPr>
        </p:pic>
        <p:pic>
          <p:nvPicPr>
            <p:cNvPr id="237685" name="Picture 117" descr="Archroma press releases">
              <a:extLst>
                <a:ext uri="{FF2B5EF4-FFF2-40B4-BE49-F238E27FC236}">
                  <a16:creationId xmlns:a16="http://schemas.microsoft.com/office/drawing/2014/main" id="{220C24D1-1607-45DF-9EAC-70B2DEA9EC3C}"/>
                </a:ext>
              </a:extLst>
            </p:cNvPr>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10914284" y="3704605"/>
              <a:ext cx="635214" cy="239507"/>
            </a:xfrm>
            <a:prstGeom prst="rect">
              <a:avLst/>
            </a:prstGeom>
            <a:noFill/>
            <a:extLst>
              <a:ext uri="{909E8E84-426E-40DD-AFC4-6F175D3DCCD1}">
                <a14:hiddenFill xmlns:a14="http://schemas.microsoft.com/office/drawing/2010/main">
                  <a:solidFill>
                    <a:srgbClr val="FFFFFF"/>
                  </a:solidFill>
                </a14:hiddenFill>
              </a:ext>
            </a:extLst>
          </p:spPr>
        </p:pic>
        <p:pic>
          <p:nvPicPr>
            <p:cNvPr id="237687" name="Picture 119" descr="SWISSCHEM AG - Transport company, ID140213 - Freight exchange, logistics,  transport CargoAgent.net">
              <a:extLst>
                <a:ext uri="{FF2B5EF4-FFF2-40B4-BE49-F238E27FC236}">
                  <a16:creationId xmlns:a16="http://schemas.microsoft.com/office/drawing/2014/main" id="{1C6E4947-F771-45FE-AC2C-A29DBB5AADDB}"/>
                </a:ext>
              </a:extLst>
            </p:cNvPr>
            <p:cNvPicPr>
              <a:picLocks noChangeAspect="1" noChangeArrowheads="1"/>
            </p:cNvPicPr>
            <p:nvPr/>
          </p:nvPicPr>
          <p:blipFill rotWithShape="1">
            <a:blip r:embed="rId59">
              <a:extLst>
                <a:ext uri="{28A0092B-C50C-407E-A947-70E740481C1C}">
                  <a14:useLocalDpi xmlns:a14="http://schemas.microsoft.com/office/drawing/2010/main" val="0"/>
                </a:ext>
              </a:extLst>
            </a:blip>
            <a:srcRect t="26562" b="31583"/>
            <a:stretch/>
          </p:blipFill>
          <p:spPr bwMode="auto">
            <a:xfrm>
              <a:off x="10354300" y="3960877"/>
              <a:ext cx="728792" cy="172037"/>
            </a:xfrm>
            <a:prstGeom prst="rect">
              <a:avLst/>
            </a:prstGeom>
            <a:noFill/>
            <a:extLst>
              <a:ext uri="{909E8E84-426E-40DD-AFC4-6F175D3DCCD1}">
                <a14:hiddenFill xmlns:a14="http://schemas.microsoft.com/office/drawing/2010/main">
                  <a:solidFill>
                    <a:srgbClr val="FFFFFF"/>
                  </a:solidFill>
                </a14:hiddenFill>
              </a:ext>
            </a:extLst>
          </p:spPr>
        </p:pic>
        <p:pic>
          <p:nvPicPr>
            <p:cNvPr id="237689" name="Picture 121" descr="METTLER TOLEDO Balances &amp; Scales for Industry, Lab, Retail - METTLER TOLEDO">
              <a:extLst>
                <a:ext uri="{FF2B5EF4-FFF2-40B4-BE49-F238E27FC236}">
                  <a16:creationId xmlns:a16="http://schemas.microsoft.com/office/drawing/2014/main" id="{0ED9D688-A5DF-413A-B310-E7789D7A32C8}"/>
                </a:ext>
              </a:extLst>
            </p:cNvPr>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11110584" y="4013265"/>
              <a:ext cx="438913" cy="224228"/>
            </a:xfrm>
            <a:prstGeom prst="rect">
              <a:avLst/>
            </a:prstGeom>
            <a:noFill/>
            <a:extLst>
              <a:ext uri="{909E8E84-426E-40DD-AFC4-6F175D3DCCD1}">
                <a14:hiddenFill xmlns:a14="http://schemas.microsoft.com/office/drawing/2010/main">
                  <a:solidFill>
                    <a:srgbClr val="FFFFFF"/>
                  </a:solidFill>
                </a14:hiddenFill>
              </a:ext>
            </a:extLst>
          </p:spPr>
        </p:pic>
        <p:pic>
          <p:nvPicPr>
            <p:cNvPr id="237691" name="Picture 123">
              <a:extLst>
                <a:ext uri="{FF2B5EF4-FFF2-40B4-BE49-F238E27FC236}">
                  <a16:creationId xmlns:a16="http://schemas.microsoft.com/office/drawing/2014/main" id="{85BFF719-2AB4-4F34-B96B-FFA8C09486EE}"/>
                </a:ext>
              </a:extLst>
            </p:cNvPr>
            <p:cNvPicPr>
              <a:picLocks noChangeAspect="1" noChangeArrowheads="1"/>
            </p:cNvPicPr>
            <p:nvPr/>
          </p:nvPicPr>
          <p:blipFill rotWithShape="1">
            <a:blip r:embed="rId61">
              <a:extLst>
                <a:ext uri="{28A0092B-C50C-407E-A947-70E740481C1C}">
                  <a14:useLocalDpi xmlns:a14="http://schemas.microsoft.com/office/drawing/2010/main" val="0"/>
                </a:ext>
              </a:extLst>
            </a:blip>
            <a:srcRect t="26862" b="26862"/>
            <a:stretch/>
          </p:blipFill>
          <p:spPr bwMode="auto">
            <a:xfrm>
              <a:off x="10354300" y="4200146"/>
              <a:ext cx="469599" cy="195309"/>
            </a:xfrm>
            <a:prstGeom prst="rect">
              <a:avLst/>
            </a:prstGeom>
            <a:noFill/>
            <a:extLst>
              <a:ext uri="{909E8E84-426E-40DD-AFC4-6F175D3DCCD1}">
                <a14:hiddenFill xmlns:a14="http://schemas.microsoft.com/office/drawing/2010/main">
                  <a:solidFill>
                    <a:srgbClr val="FFFFFF"/>
                  </a:solidFill>
                </a14:hiddenFill>
              </a:ext>
            </a:extLst>
          </p:spPr>
        </p:pic>
        <p:pic>
          <p:nvPicPr>
            <p:cNvPr id="237693" name="Picture 125" descr="Welcome to Straumann">
              <a:extLst>
                <a:ext uri="{FF2B5EF4-FFF2-40B4-BE49-F238E27FC236}">
                  <a16:creationId xmlns:a16="http://schemas.microsoft.com/office/drawing/2014/main" id="{C7B443EB-9E96-4CE7-9E09-32A798C854A0}"/>
                </a:ext>
              </a:extLst>
            </p:cNvPr>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10904845" y="4258029"/>
              <a:ext cx="644652" cy="152755"/>
            </a:xfrm>
            <a:prstGeom prst="rect">
              <a:avLst/>
            </a:prstGeom>
            <a:noFill/>
            <a:extLst>
              <a:ext uri="{909E8E84-426E-40DD-AFC4-6F175D3DCCD1}">
                <a14:hiddenFill xmlns:a14="http://schemas.microsoft.com/office/drawing/2010/main">
                  <a:solidFill>
                    <a:srgbClr val="FFFFFF"/>
                  </a:solidFill>
                </a14:hiddenFill>
              </a:ext>
            </a:extLst>
          </p:spPr>
        </p:pic>
        <p:pic>
          <p:nvPicPr>
            <p:cNvPr id="237695" name="Picture 127" descr="Amcor - Wikipedia">
              <a:extLst>
                <a:ext uri="{FF2B5EF4-FFF2-40B4-BE49-F238E27FC236}">
                  <a16:creationId xmlns:a16="http://schemas.microsoft.com/office/drawing/2014/main" id="{D29053B2-0258-42E8-B735-79451552A060}"/>
                </a:ext>
              </a:extLst>
            </p:cNvPr>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10354300" y="4445163"/>
              <a:ext cx="369875" cy="298287"/>
            </a:xfrm>
            <a:prstGeom prst="rect">
              <a:avLst/>
            </a:prstGeom>
            <a:noFill/>
            <a:extLst>
              <a:ext uri="{909E8E84-426E-40DD-AFC4-6F175D3DCCD1}">
                <a14:hiddenFill xmlns:a14="http://schemas.microsoft.com/office/drawing/2010/main">
                  <a:solidFill>
                    <a:srgbClr val="FFFFFF"/>
                  </a:solidFill>
                </a14:hiddenFill>
              </a:ext>
            </a:extLst>
          </p:spPr>
        </p:pic>
        <p:pic>
          <p:nvPicPr>
            <p:cNvPr id="237698" name="Picture 130">
              <a:extLst>
                <a:ext uri="{FF2B5EF4-FFF2-40B4-BE49-F238E27FC236}">
                  <a16:creationId xmlns:a16="http://schemas.microsoft.com/office/drawing/2014/main" id="{FE012100-EDEA-4303-898A-CC493F2E1186}"/>
                </a:ext>
              </a:extLst>
            </p:cNvPr>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10790545" y="4476718"/>
              <a:ext cx="758952" cy="128117"/>
            </a:xfrm>
            <a:prstGeom prst="rect">
              <a:avLst/>
            </a:prstGeom>
            <a:noFill/>
            <a:extLst>
              <a:ext uri="{909E8E84-426E-40DD-AFC4-6F175D3DCCD1}">
                <a14:hiddenFill xmlns:a14="http://schemas.microsoft.com/office/drawing/2010/main">
                  <a:solidFill>
                    <a:srgbClr val="FFFFFF"/>
                  </a:solidFill>
                </a14:hiddenFill>
              </a:ext>
            </a:extLst>
          </p:spPr>
        </p:pic>
        <p:pic>
          <p:nvPicPr>
            <p:cNvPr id="237700" name="Picture 132" descr="Trias Holding AG :: Switzerland :: OpenCorporates">
              <a:extLst>
                <a:ext uri="{FF2B5EF4-FFF2-40B4-BE49-F238E27FC236}">
                  <a16:creationId xmlns:a16="http://schemas.microsoft.com/office/drawing/2014/main" id="{D13E7BC0-C276-4FEC-AF72-4F6F0ED03992}"/>
                </a:ext>
              </a:extLst>
            </p:cNvPr>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10354300" y="4795385"/>
              <a:ext cx="307883" cy="317635"/>
            </a:xfrm>
            <a:prstGeom prst="rect">
              <a:avLst/>
            </a:prstGeom>
            <a:noFill/>
            <a:extLst>
              <a:ext uri="{909E8E84-426E-40DD-AFC4-6F175D3DCCD1}">
                <a14:hiddenFill xmlns:a14="http://schemas.microsoft.com/office/drawing/2010/main">
                  <a:solidFill>
                    <a:srgbClr val="FFFFFF"/>
                  </a:solidFill>
                </a14:hiddenFill>
              </a:ext>
            </a:extLst>
          </p:spPr>
        </p:pic>
        <p:pic>
          <p:nvPicPr>
            <p:cNvPr id="237702" name="Picture 134">
              <a:extLst>
                <a:ext uri="{FF2B5EF4-FFF2-40B4-BE49-F238E27FC236}">
                  <a16:creationId xmlns:a16="http://schemas.microsoft.com/office/drawing/2014/main" id="{7AE3CD64-C81D-44FE-AC71-2B41040B5711}"/>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10764506" y="4662600"/>
              <a:ext cx="784992" cy="202007"/>
            </a:xfrm>
            <a:prstGeom prst="rect">
              <a:avLst/>
            </a:prstGeom>
            <a:noFill/>
            <a:extLst>
              <a:ext uri="{909E8E84-426E-40DD-AFC4-6F175D3DCCD1}">
                <a14:hiddenFill xmlns:a14="http://schemas.microsoft.com/office/drawing/2010/main">
                  <a:solidFill>
                    <a:srgbClr val="FFFFFF"/>
                  </a:solidFill>
                </a14:hiddenFill>
              </a:ext>
            </a:extLst>
          </p:spPr>
        </p:pic>
        <p:pic>
          <p:nvPicPr>
            <p:cNvPr id="237704" name="Picture 136" descr="Krummen Kerzers AG - swisscleantech">
              <a:extLst>
                <a:ext uri="{FF2B5EF4-FFF2-40B4-BE49-F238E27FC236}">
                  <a16:creationId xmlns:a16="http://schemas.microsoft.com/office/drawing/2014/main" id="{3D0958E4-ADB8-4498-9AC1-9B11264F49C5}"/>
                </a:ext>
              </a:extLst>
            </p:cNvPr>
            <p:cNvPicPr>
              <a:picLocks noChangeAspect="1" noChangeArrowheads="1"/>
            </p:cNvPicPr>
            <p:nvPr/>
          </p:nvPicPr>
          <p:blipFill rotWithShape="1">
            <a:blip r:embed="rId67">
              <a:extLst>
                <a:ext uri="{28A0092B-C50C-407E-A947-70E740481C1C}">
                  <a14:useLocalDpi xmlns:a14="http://schemas.microsoft.com/office/drawing/2010/main" val="0"/>
                </a:ext>
              </a:extLst>
            </a:blip>
            <a:srcRect l="5074" t="34232" r="5798" b="34232"/>
            <a:stretch/>
          </p:blipFill>
          <p:spPr bwMode="auto">
            <a:xfrm>
              <a:off x="10701644" y="4894624"/>
              <a:ext cx="847853" cy="170136"/>
            </a:xfrm>
            <a:prstGeom prst="rect">
              <a:avLst/>
            </a:prstGeom>
            <a:noFill/>
            <a:extLst>
              <a:ext uri="{909E8E84-426E-40DD-AFC4-6F175D3DCCD1}">
                <a14:hiddenFill xmlns:a14="http://schemas.microsoft.com/office/drawing/2010/main">
                  <a:solidFill>
                    <a:srgbClr val="FFFFFF"/>
                  </a:solidFill>
                </a14:hiddenFill>
              </a:ext>
            </a:extLst>
          </p:spPr>
        </p:pic>
        <p:pic>
          <p:nvPicPr>
            <p:cNvPr id="237706" name="Picture 138" descr="Die schwizerischi Coop Gnosseschaft - Alemannische Wikipedia">
              <a:extLst>
                <a:ext uri="{FF2B5EF4-FFF2-40B4-BE49-F238E27FC236}">
                  <a16:creationId xmlns:a16="http://schemas.microsoft.com/office/drawing/2014/main" id="{CD88884C-1D27-42D9-B9A0-AAEA604D252E}"/>
                </a:ext>
              </a:extLst>
            </p:cNvPr>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10354300" y="5144339"/>
              <a:ext cx="570089" cy="193979"/>
            </a:xfrm>
            <a:prstGeom prst="rect">
              <a:avLst/>
            </a:prstGeom>
            <a:noFill/>
            <a:extLst>
              <a:ext uri="{909E8E84-426E-40DD-AFC4-6F175D3DCCD1}">
                <a14:hiddenFill xmlns:a14="http://schemas.microsoft.com/office/drawing/2010/main">
                  <a:solidFill>
                    <a:srgbClr val="FFFFFF"/>
                  </a:solidFill>
                </a14:hiddenFill>
              </a:ext>
            </a:extLst>
          </p:spPr>
        </p:pic>
        <p:pic>
          <p:nvPicPr>
            <p:cNvPr id="237709" name="Picture 141">
              <a:extLst>
                <a:ext uri="{FF2B5EF4-FFF2-40B4-BE49-F238E27FC236}">
                  <a16:creationId xmlns:a16="http://schemas.microsoft.com/office/drawing/2014/main" id="{CF1D86FA-D4BA-44F3-A012-C970239A8D6E}"/>
                </a:ext>
              </a:extLst>
            </p:cNvPr>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10996943" y="5084644"/>
              <a:ext cx="640321" cy="211256"/>
            </a:xfrm>
            <a:prstGeom prst="rect">
              <a:avLst/>
            </a:prstGeom>
            <a:noFill/>
            <a:extLst>
              <a:ext uri="{909E8E84-426E-40DD-AFC4-6F175D3DCCD1}">
                <a14:hiddenFill xmlns:a14="http://schemas.microsoft.com/office/drawing/2010/main">
                  <a:solidFill>
                    <a:srgbClr val="FFFFFF"/>
                  </a:solidFill>
                </a14:hiddenFill>
              </a:ext>
            </a:extLst>
          </p:spPr>
        </p:pic>
        <p:pic>
          <p:nvPicPr>
            <p:cNvPr id="237711" name="Picture 143" descr="Tecan Group Home">
              <a:extLst>
                <a:ext uri="{FF2B5EF4-FFF2-40B4-BE49-F238E27FC236}">
                  <a16:creationId xmlns:a16="http://schemas.microsoft.com/office/drawing/2014/main" id="{252B6DE1-F7B7-4C0D-A978-4626B1F56FFE}"/>
                </a:ext>
              </a:extLst>
            </p:cNvPr>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10354300" y="5367301"/>
              <a:ext cx="1166330" cy="197839"/>
            </a:xfrm>
            <a:prstGeom prst="rect">
              <a:avLst/>
            </a:prstGeom>
            <a:noFill/>
            <a:extLst>
              <a:ext uri="{909E8E84-426E-40DD-AFC4-6F175D3DCCD1}">
                <a14:hiddenFill xmlns:a14="http://schemas.microsoft.com/office/drawing/2010/main">
                  <a:solidFill>
                    <a:srgbClr val="FFFFFF"/>
                  </a:solidFill>
                </a14:hiddenFill>
              </a:ext>
            </a:extLst>
          </p:spPr>
        </p:pic>
        <p:pic>
          <p:nvPicPr>
            <p:cNvPr id="237715" name="Picture 147" descr="Move | Bringing you tomorrow">
              <a:extLst>
                <a:ext uri="{FF2B5EF4-FFF2-40B4-BE49-F238E27FC236}">
                  <a16:creationId xmlns:a16="http://schemas.microsoft.com/office/drawing/2014/main" id="{9C9A52EC-012E-4000-8E43-04CA35FAC980}"/>
                </a:ext>
              </a:extLst>
            </p:cNvPr>
            <p:cNvPicPr>
              <a:picLocks noChangeAspect="1" noChangeArrowheads="1"/>
            </p:cNvPicPr>
            <p:nvPr/>
          </p:nvPicPr>
          <p:blipFill>
            <a:blip r:embed="rId71">
              <a:extLst>
                <a:ext uri="{28A0092B-C50C-407E-A947-70E740481C1C}">
                  <a14:useLocalDpi xmlns:a14="http://schemas.microsoft.com/office/drawing/2010/main" val="0"/>
                </a:ext>
              </a:extLst>
            </a:blip>
            <a:srcRect/>
            <a:stretch>
              <a:fillRect/>
            </a:stretch>
          </p:blipFill>
          <p:spPr bwMode="auto">
            <a:xfrm>
              <a:off x="10354300" y="5598580"/>
              <a:ext cx="771525" cy="192452"/>
            </a:xfrm>
            <a:prstGeom prst="rect">
              <a:avLst/>
            </a:prstGeom>
            <a:noFill/>
            <a:extLst>
              <a:ext uri="{909E8E84-426E-40DD-AFC4-6F175D3DCCD1}">
                <a14:hiddenFill xmlns:a14="http://schemas.microsoft.com/office/drawing/2010/main">
                  <a:solidFill>
                    <a:srgbClr val="FFFFFF"/>
                  </a:solidFill>
                </a14:hiddenFill>
              </a:ext>
            </a:extLst>
          </p:spPr>
        </p:pic>
        <p:pic>
          <p:nvPicPr>
            <p:cNvPr id="237717" name="Picture 149" descr="Global Partner - The Travel Corporation - Global Travel and Tourism  Partnership (GTTP)">
              <a:extLst>
                <a:ext uri="{FF2B5EF4-FFF2-40B4-BE49-F238E27FC236}">
                  <a16:creationId xmlns:a16="http://schemas.microsoft.com/office/drawing/2014/main" id="{3F48B3B8-2804-409F-BC51-CB2B761047A5}"/>
                </a:ext>
              </a:extLst>
            </p:cNvPr>
            <p:cNvPicPr>
              <a:picLocks noChangeAspect="1"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11191211" y="5611036"/>
              <a:ext cx="358287" cy="358287"/>
            </a:xfrm>
            <a:prstGeom prst="rect">
              <a:avLst/>
            </a:prstGeom>
            <a:noFill/>
            <a:extLst>
              <a:ext uri="{909E8E84-426E-40DD-AFC4-6F175D3DCCD1}">
                <a14:hiddenFill xmlns:a14="http://schemas.microsoft.com/office/drawing/2010/main">
                  <a:solidFill>
                    <a:srgbClr val="FFFFFF"/>
                  </a:solidFill>
                </a14:hiddenFill>
              </a:ext>
            </a:extLst>
          </p:spPr>
        </p:pic>
        <p:pic>
          <p:nvPicPr>
            <p:cNvPr id="237719" name="Picture 151" descr="Zühlke – Empowering Ideas. | Zühlke">
              <a:extLst>
                <a:ext uri="{FF2B5EF4-FFF2-40B4-BE49-F238E27FC236}">
                  <a16:creationId xmlns:a16="http://schemas.microsoft.com/office/drawing/2014/main" id="{12224A1A-DF53-4E1A-8B99-821B1FE3ADAC}"/>
                </a:ext>
              </a:extLst>
            </p:cNvPr>
            <p:cNvPicPr>
              <a:picLocks noChangeAspect="1" noChangeArrowheads="1"/>
            </p:cNvPicPr>
            <p:nvPr/>
          </p:nvPicPr>
          <p:blipFill rotWithShape="1">
            <a:blip r:embed="rId73">
              <a:extLst>
                <a:ext uri="{28A0092B-C50C-407E-A947-70E740481C1C}">
                  <a14:useLocalDpi xmlns:a14="http://schemas.microsoft.com/office/drawing/2010/main" val="0"/>
                </a:ext>
              </a:extLst>
            </a:blip>
            <a:srcRect t="36015"/>
            <a:stretch/>
          </p:blipFill>
          <p:spPr bwMode="auto">
            <a:xfrm>
              <a:off x="10354300" y="5839030"/>
              <a:ext cx="573719" cy="367095"/>
            </a:xfrm>
            <a:prstGeom prst="rect">
              <a:avLst/>
            </a:prstGeom>
            <a:solidFill>
              <a:srgbClr val="B3B3B3"/>
            </a:solidFill>
          </p:spPr>
        </p:pic>
        <p:pic>
          <p:nvPicPr>
            <p:cNvPr id="237721" name="Picture 153" descr="Temenos Logo Download Vector">
              <a:extLst>
                <a:ext uri="{FF2B5EF4-FFF2-40B4-BE49-F238E27FC236}">
                  <a16:creationId xmlns:a16="http://schemas.microsoft.com/office/drawing/2014/main" id="{8D177D1A-5EA7-4EBC-A8F7-40D54217303E}"/>
                </a:ext>
              </a:extLst>
            </p:cNvPr>
            <p:cNvPicPr>
              <a:picLocks noChangeAspect="1" noChangeArrowheads="1"/>
            </p:cNvPicPr>
            <p:nvPr/>
          </p:nvPicPr>
          <p:blipFill>
            <a:blip r:embed="rId74">
              <a:extLst>
                <a:ext uri="{28A0092B-C50C-407E-A947-70E740481C1C}">
                  <a14:useLocalDpi xmlns:a14="http://schemas.microsoft.com/office/drawing/2010/main" val="0"/>
                </a:ext>
              </a:extLst>
            </a:blip>
            <a:srcRect/>
            <a:stretch>
              <a:fillRect/>
            </a:stretch>
          </p:blipFill>
          <p:spPr bwMode="auto">
            <a:xfrm>
              <a:off x="10962310" y="6048648"/>
              <a:ext cx="654244" cy="15747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a:extLst>
                <a:ext uri="{FF2B5EF4-FFF2-40B4-BE49-F238E27FC236}">
                  <a16:creationId xmlns:a16="http://schemas.microsoft.com/office/drawing/2014/main" id="{F910823C-32A6-43F5-90C5-5BADA8D92657}"/>
                </a:ext>
              </a:extLst>
            </p:cNvPr>
            <p:cNvPicPr>
              <a:picLocks/>
            </p:cNvPicPr>
            <p:nvPr/>
          </p:nvPicPr>
          <p:blipFill>
            <a:blip r:embed="rId75"/>
            <a:stretch>
              <a:fillRect/>
            </a:stretch>
          </p:blipFill>
          <p:spPr>
            <a:xfrm>
              <a:off x="7810788" y="5490311"/>
              <a:ext cx="388957" cy="388957"/>
            </a:xfrm>
            <a:prstGeom prst="rect">
              <a:avLst/>
            </a:prstGeom>
          </p:spPr>
        </p:pic>
        <p:pic>
          <p:nvPicPr>
            <p:cNvPr id="137" name="Picture 136">
              <a:extLst>
                <a:ext uri="{FF2B5EF4-FFF2-40B4-BE49-F238E27FC236}">
                  <a16:creationId xmlns:a16="http://schemas.microsoft.com/office/drawing/2014/main" id="{DC182BC8-88F7-4747-A250-791BFD553326}"/>
                </a:ext>
              </a:extLst>
            </p:cNvPr>
            <p:cNvPicPr>
              <a:picLocks/>
            </p:cNvPicPr>
            <p:nvPr/>
          </p:nvPicPr>
          <p:blipFill rotWithShape="1">
            <a:blip r:embed="rId76"/>
            <a:srcRect l="5" t="-6821" r="70450" b="-6821"/>
            <a:stretch/>
          </p:blipFill>
          <p:spPr>
            <a:xfrm>
              <a:off x="7318872" y="5490312"/>
              <a:ext cx="446540" cy="388957"/>
            </a:xfrm>
            <a:prstGeom prst="rect">
              <a:avLst/>
            </a:prstGeom>
          </p:spPr>
        </p:pic>
      </p:grpSp>
    </p:spTree>
    <p:extLst>
      <p:ext uri="{BB962C8B-B14F-4D97-AF65-F5344CB8AC3E}">
        <p14:creationId xmlns:p14="http://schemas.microsoft.com/office/powerpoint/2010/main" val="8593914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5tNN_OdVRnC_8Tatiiw6bA"/>
</p:tagLst>
</file>

<file path=ppt/tags/tag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xml><?xml version="1.0" encoding="utf-8"?>
<p:tagLst xmlns:a="http://schemas.openxmlformats.org/drawingml/2006/main" xmlns:r="http://schemas.openxmlformats.org/officeDocument/2006/relationships" xmlns:p="http://schemas.openxmlformats.org/presentationml/2006/main">
  <p:tag name="SHAPENAME" val="5. Source"/>
</p:tagLst>
</file>

<file path=ppt/tags/tag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xml><?xml version="1.0" encoding="utf-8"?>
<p:tagLst xmlns:a="http://schemas.openxmlformats.org/drawingml/2006/main" xmlns:r="http://schemas.openxmlformats.org/officeDocument/2006/relationships" xmlns:p="http://schemas.openxmlformats.org/presentationml/2006/main">
  <p:tag name="SHAPENAME" val="3. Subtitl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NAME" val="LineBasicDefault"/>
</p:tagLst>
</file>

<file path=ppt/theme/theme1.xml><?xml version="1.0" encoding="utf-8"?>
<a:theme xmlns:a="http://schemas.openxmlformats.org/drawingml/2006/main" name="Design pl">
  <a:themeElements>
    <a:clrScheme name="pL Farbschema 1">
      <a:dk1>
        <a:srgbClr val="000000"/>
      </a:dk1>
      <a:lt1>
        <a:srgbClr val="FFFFFF"/>
      </a:lt1>
      <a:dk2>
        <a:srgbClr val="44546A"/>
      </a:dk2>
      <a:lt2>
        <a:srgbClr val="E7E6E6"/>
      </a:lt2>
      <a:accent1>
        <a:srgbClr val="00628A"/>
      </a:accent1>
      <a:accent2>
        <a:srgbClr val="810759"/>
      </a:accent2>
      <a:accent3>
        <a:srgbClr val="006837"/>
      </a:accent3>
      <a:accent4>
        <a:srgbClr val="FEBA10"/>
      </a:accent4>
      <a:accent5>
        <a:srgbClr val="00AEEF"/>
      </a:accent5>
      <a:accent6>
        <a:srgbClr val="5F3912"/>
      </a:accent6>
      <a:hlink>
        <a:srgbClr val="ED2B90"/>
      </a:hlink>
      <a:folHlink>
        <a:srgbClr val="AFC90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pl" id="{C5372D4F-8DA4-2446-8F80-28FC654DCFCD}" vid="{6CFB9502-6987-3642-AEC2-767B07E8F581}"/>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8D65EAC04A61214B8393798B91F66054" ma:contentTypeVersion="12" ma:contentTypeDescription="Ein neues Dokument erstellen." ma:contentTypeScope="" ma:versionID="454440bee5eb7824b390c43f3f78e245">
  <xsd:schema xmlns:xsd="http://www.w3.org/2001/XMLSchema" xmlns:xs="http://www.w3.org/2001/XMLSchema" xmlns:p="http://schemas.microsoft.com/office/2006/metadata/properties" xmlns:ns2="9f83d1d8-1e39-436b-8590-db24fae9dd9c" xmlns:ns3="7c4ee999-73ba-4671-aba0-0eca6697a438" targetNamespace="http://schemas.microsoft.com/office/2006/metadata/properties" ma:root="true" ma:fieldsID="08f192c36de29c2830495b0a6ea0e1d6" ns2:_="" ns3:_="">
    <xsd:import namespace="9f83d1d8-1e39-436b-8590-db24fae9dd9c"/>
    <xsd:import namespace="7c4ee999-73ba-4671-aba0-0eca6697a43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83d1d8-1e39-436b-8590-db24fae9dd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c4ee999-73ba-4671-aba0-0eca6697a438"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3128EE-2D69-488B-A468-3851BBDFE687}">
  <ds:schemaRefs>
    <ds:schemaRef ds:uri="http://schemas.microsoft.com/sharepoint/v3/contenttype/forms"/>
  </ds:schemaRefs>
</ds:datastoreItem>
</file>

<file path=customXml/itemProps2.xml><?xml version="1.0" encoding="utf-8"?>
<ds:datastoreItem xmlns:ds="http://schemas.openxmlformats.org/officeDocument/2006/customXml" ds:itemID="{2F2F2403-EA66-4326-A117-60E5C62BE045}">
  <ds:schemaRefs>
    <ds:schemaRef ds:uri="http://schemas.microsoft.com/office/2006/metadata/properties"/>
    <ds:schemaRef ds:uri="http://schemas.microsoft.com/office/2006/documentManagement/types"/>
    <ds:schemaRef ds:uri="http://purl.org/dc/terms/"/>
    <ds:schemaRef ds:uri="9f83d1d8-1e39-436b-8590-db24fae9dd9c"/>
    <ds:schemaRef ds:uri="http://purl.org/dc/elements/1.1/"/>
    <ds:schemaRef ds:uri="http://www.w3.org/XML/1998/namespace"/>
    <ds:schemaRef ds:uri="http://purl.org/dc/dcmitype/"/>
    <ds:schemaRef ds:uri="http://schemas.microsoft.com/office/infopath/2007/PartnerControls"/>
    <ds:schemaRef ds:uri="http://schemas.openxmlformats.org/package/2006/metadata/core-properties"/>
    <ds:schemaRef ds:uri="7c4ee999-73ba-4671-aba0-0eca6697a438"/>
  </ds:schemaRefs>
</ds:datastoreItem>
</file>

<file path=customXml/itemProps3.xml><?xml version="1.0" encoding="utf-8"?>
<ds:datastoreItem xmlns:ds="http://schemas.openxmlformats.org/officeDocument/2006/customXml" ds:itemID="{7D084CDC-4099-447D-B3D2-6DA305A5D9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83d1d8-1e39-436b-8590-db24fae9dd9c"/>
    <ds:schemaRef ds:uri="7c4ee999-73ba-4671-aba0-0eca6697a43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2056</Words>
  <Application>Microsoft Office PowerPoint</Application>
  <PresentationFormat>Breitbild</PresentationFormat>
  <Paragraphs>150</Paragraphs>
  <Slides>14</Slides>
  <Notes>7</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14</vt:i4>
      </vt:variant>
    </vt:vector>
  </HeadingPairs>
  <TitlesOfParts>
    <vt:vector size="22" baseType="lpstr">
      <vt:lpstr>Arial</vt:lpstr>
      <vt:lpstr>Calibri</vt:lpstr>
      <vt:lpstr>Georgia</vt:lpstr>
      <vt:lpstr>Montserrat</vt:lpstr>
      <vt:lpstr>Montserrat ExtraBold</vt:lpstr>
      <vt:lpstr>Segoe UI</vt:lpstr>
      <vt:lpstr>Design pl</vt:lpstr>
      <vt:lpstr>think-cell Slide</vt:lpstr>
      <vt:lpstr>Musterpräsentation SBTi</vt:lpstr>
      <vt:lpstr>Träger der globalen Science Based Targets Initiative</vt:lpstr>
      <vt:lpstr>PowerPoint-Präsentation</vt:lpstr>
      <vt:lpstr>Schweizer Unternehmen haben einen grösseren Einfluss auf das Klima als die Schweiz als Staat</vt:lpstr>
      <vt:lpstr>SBTi = Absenkpfad im Einklang mit 1,5-Grad-Erwärmung</vt:lpstr>
      <vt:lpstr>Was heisst Netto-Null für SBTi?</vt:lpstr>
      <vt:lpstr>SBTi umfasst alle drei Scopes der Wertschöpfungskette</vt:lpstr>
      <vt:lpstr>PowerPoint-Präsentation</vt:lpstr>
      <vt:lpstr>Schweizer Unternehmen mit SBTs</vt:lpstr>
      <vt:lpstr>Abwägung von Kosten und Nutzen</vt:lpstr>
      <vt:lpstr>Schritte zum wissenschaftsbasierten Klimaziel</vt:lpstr>
      <vt:lpstr>Kosten für die Validierung</vt:lpstr>
      <vt:lpstr>Treibhausgasbilanzierung</vt:lpstr>
      <vt:lpstr>Weitere 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Musterpräsentation SBTi</dc:title>
  <dc:creator>HHR</dc:creator>
  <cp:lastModifiedBy>Sluganovic Lidija</cp:lastModifiedBy>
  <cp:revision>139</cp:revision>
  <dcterms:created xsi:type="dcterms:W3CDTF">2022-03-10T10:26:40Z</dcterms:created>
  <dcterms:modified xsi:type="dcterms:W3CDTF">2022-05-17T14:44:23Z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0x0101008D65EAC04A61214B8393798B91F66054</vt:lpwstr>
  </property>
</Properties>
</file>